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</p:sldIdLst>
  <p:sldSz cx="12192000" cy="6858000"/>
  <p:notesSz cx="121920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98" d="100"/>
          <a:sy n="98" d="100"/>
        </p:scale>
        <p:origin x="954" y="9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1" i="0">
                <a:solidFill>
                  <a:srgbClr val="2C241F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1/3/2026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1" i="0">
                <a:solidFill>
                  <a:srgbClr val="2C241F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1/3/2026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1" i="0">
                <a:solidFill>
                  <a:srgbClr val="2C241F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1/3/2026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1" i="0">
                <a:solidFill>
                  <a:srgbClr val="2C241F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1/3/2026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998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31592" y="2104643"/>
            <a:ext cx="9360408" cy="4753356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0"/>
            <a:ext cx="12190476" cy="6857999"/>
          </a:xfrm>
          <a:prstGeom prst="rect">
            <a:avLst/>
          </a:prstGeom>
        </p:spPr>
      </p:pic>
      <p:sp>
        <p:nvSpPr>
          <p:cNvPr id="19" name="bg object 19"/>
          <p:cNvSpPr/>
          <p:nvPr/>
        </p:nvSpPr>
        <p:spPr>
          <a:xfrm>
            <a:off x="0" y="0"/>
            <a:ext cx="965200" cy="6858000"/>
          </a:xfrm>
          <a:custGeom>
            <a:avLst/>
            <a:gdLst/>
            <a:ahLst/>
            <a:cxnLst/>
            <a:rect l="l" t="t" r="r" b="b"/>
            <a:pathLst>
              <a:path w="965200" h="6858000">
                <a:moveTo>
                  <a:pt x="964691" y="0"/>
                </a:moveTo>
                <a:lnTo>
                  <a:pt x="0" y="0"/>
                </a:lnTo>
                <a:lnTo>
                  <a:pt x="0" y="6858000"/>
                </a:lnTo>
                <a:lnTo>
                  <a:pt x="964691" y="6858000"/>
                </a:lnTo>
                <a:lnTo>
                  <a:pt x="964691" y="0"/>
                </a:lnTo>
                <a:close/>
              </a:path>
            </a:pathLst>
          </a:custGeom>
          <a:solidFill>
            <a:srgbClr val="2C24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961644" y="0"/>
            <a:ext cx="45720" cy="6858000"/>
          </a:xfrm>
          <a:custGeom>
            <a:avLst/>
            <a:gdLst/>
            <a:ahLst/>
            <a:cxnLst/>
            <a:rect l="l" t="t" r="r" b="b"/>
            <a:pathLst>
              <a:path w="45719" h="6858000">
                <a:moveTo>
                  <a:pt x="45719" y="0"/>
                </a:moveTo>
                <a:lnTo>
                  <a:pt x="0" y="0"/>
                </a:lnTo>
                <a:lnTo>
                  <a:pt x="0" y="6858000"/>
                </a:lnTo>
                <a:lnTo>
                  <a:pt x="45719" y="6858000"/>
                </a:lnTo>
                <a:lnTo>
                  <a:pt x="45719" y="0"/>
                </a:lnTo>
                <a:close/>
              </a:path>
            </a:pathLst>
          </a:custGeom>
          <a:solidFill>
            <a:srgbClr val="F8855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1/3/2026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12192000" cy="6857998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831592" y="2104643"/>
            <a:ext cx="9360408" cy="4753356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0" y="0"/>
            <a:ext cx="12190476" cy="6857999"/>
          </a:xfrm>
          <a:prstGeom prst="rect">
            <a:avLst/>
          </a:prstGeom>
        </p:spPr>
      </p:pic>
      <p:sp>
        <p:nvSpPr>
          <p:cNvPr id="19" name="bg object 19"/>
          <p:cNvSpPr/>
          <p:nvPr/>
        </p:nvSpPr>
        <p:spPr>
          <a:xfrm>
            <a:off x="0" y="0"/>
            <a:ext cx="965200" cy="6858000"/>
          </a:xfrm>
          <a:custGeom>
            <a:avLst/>
            <a:gdLst/>
            <a:ahLst/>
            <a:cxnLst/>
            <a:rect l="l" t="t" r="r" b="b"/>
            <a:pathLst>
              <a:path w="965200" h="6858000">
                <a:moveTo>
                  <a:pt x="964691" y="0"/>
                </a:moveTo>
                <a:lnTo>
                  <a:pt x="0" y="0"/>
                </a:lnTo>
                <a:lnTo>
                  <a:pt x="0" y="6858000"/>
                </a:lnTo>
                <a:lnTo>
                  <a:pt x="964691" y="6858000"/>
                </a:lnTo>
                <a:lnTo>
                  <a:pt x="964691" y="0"/>
                </a:lnTo>
                <a:close/>
              </a:path>
            </a:pathLst>
          </a:custGeom>
          <a:solidFill>
            <a:srgbClr val="2C24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961644" y="0"/>
            <a:ext cx="45720" cy="6858000"/>
          </a:xfrm>
          <a:custGeom>
            <a:avLst/>
            <a:gdLst/>
            <a:ahLst/>
            <a:cxnLst/>
            <a:rect l="l" t="t" r="r" b="b"/>
            <a:pathLst>
              <a:path w="45719" h="6858000">
                <a:moveTo>
                  <a:pt x="45719" y="0"/>
                </a:moveTo>
                <a:lnTo>
                  <a:pt x="0" y="0"/>
                </a:lnTo>
                <a:lnTo>
                  <a:pt x="0" y="6858000"/>
                </a:lnTo>
                <a:lnTo>
                  <a:pt x="45719" y="6858000"/>
                </a:lnTo>
                <a:lnTo>
                  <a:pt x="45719" y="0"/>
                </a:lnTo>
                <a:close/>
              </a:path>
            </a:pathLst>
          </a:custGeom>
          <a:solidFill>
            <a:srgbClr val="F8855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g object 21"/>
          <p:cNvSpPr/>
          <p:nvPr/>
        </p:nvSpPr>
        <p:spPr>
          <a:xfrm>
            <a:off x="1004316" y="0"/>
            <a:ext cx="10372725" cy="6858000"/>
          </a:xfrm>
          <a:custGeom>
            <a:avLst/>
            <a:gdLst/>
            <a:ahLst/>
            <a:cxnLst/>
            <a:rect l="l" t="t" r="r" b="b"/>
            <a:pathLst>
              <a:path w="10372725" h="6858000">
                <a:moveTo>
                  <a:pt x="10372344" y="0"/>
                </a:moveTo>
                <a:lnTo>
                  <a:pt x="0" y="0"/>
                </a:lnTo>
                <a:lnTo>
                  <a:pt x="0" y="6858000"/>
                </a:lnTo>
                <a:lnTo>
                  <a:pt x="10372344" y="6858000"/>
                </a:lnTo>
                <a:lnTo>
                  <a:pt x="103723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g object 22"/>
          <p:cNvSpPr/>
          <p:nvPr/>
        </p:nvSpPr>
        <p:spPr>
          <a:xfrm>
            <a:off x="11376659" y="0"/>
            <a:ext cx="27940" cy="6858000"/>
          </a:xfrm>
          <a:custGeom>
            <a:avLst/>
            <a:gdLst/>
            <a:ahLst/>
            <a:cxnLst/>
            <a:rect l="l" t="t" r="r" b="b"/>
            <a:pathLst>
              <a:path w="27940" h="6858000">
                <a:moveTo>
                  <a:pt x="27431" y="0"/>
                </a:moveTo>
                <a:lnTo>
                  <a:pt x="0" y="0"/>
                </a:lnTo>
                <a:lnTo>
                  <a:pt x="0" y="6858000"/>
                </a:lnTo>
                <a:lnTo>
                  <a:pt x="27431" y="6858000"/>
                </a:lnTo>
                <a:lnTo>
                  <a:pt x="27431" y="0"/>
                </a:lnTo>
                <a:close/>
              </a:path>
            </a:pathLst>
          </a:custGeom>
          <a:solidFill>
            <a:srgbClr val="F8855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528052" y="718261"/>
            <a:ext cx="3503929" cy="6972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1" i="0">
                <a:solidFill>
                  <a:srgbClr val="2C241F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487805" y="1543049"/>
            <a:ext cx="9542780" cy="47015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1/3/2026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hyperlink" Target="http://www.cu.edu.tr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cu.edu.tr/storage/anamenu_icerikleri/May2018/cukurova_logo.png" TargetMode="External"/><Relationship Id="rId2" Type="http://schemas.openxmlformats.org/officeDocument/2006/relationships/hyperlink" Target="http://www.cu.edu.tr/tr/HaberDetay.Aspx?id=22058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://www.cu.edu.tr/tr/HaberDetay.Aspx?id=22058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://info.cern.ch/hypertext/WWW/TheProject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jp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://w3.org/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s://gs.statcounter.com/browser-market-share" TargetMode="External"/><Relationship Id="rId3" Type="http://schemas.openxmlformats.org/officeDocument/2006/relationships/image" Target="../media/image36.jpg"/><Relationship Id="rId7" Type="http://schemas.openxmlformats.org/officeDocument/2006/relationships/image" Target="../media/image40.pn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49.jpg"/><Relationship Id="rId3" Type="http://schemas.openxmlformats.org/officeDocument/2006/relationships/image" Target="../media/image42.jpg"/><Relationship Id="rId7" Type="http://schemas.openxmlformats.org/officeDocument/2006/relationships/image" Target="../media/image46.png"/><Relationship Id="rId12" Type="http://schemas.openxmlformats.org/officeDocument/2006/relationships/image" Target="../media/image35.jpg"/><Relationship Id="rId2" Type="http://schemas.openxmlformats.org/officeDocument/2006/relationships/image" Target="../media/image41.jpg"/><Relationship Id="rId16" Type="http://schemas.openxmlformats.org/officeDocument/2006/relationships/image" Target="../media/image5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5.png"/><Relationship Id="rId11" Type="http://schemas.openxmlformats.org/officeDocument/2006/relationships/image" Target="../media/image48.jpg"/><Relationship Id="rId5" Type="http://schemas.openxmlformats.org/officeDocument/2006/relationships/image" Target="../media/image44.jpg"/><Relationship Id="rId15" Type="http://schemas.openxmlformats.org/officeDocument/2006/relationships/image" Target="../media/image51.jpg"/><Relationship Id="rId10" Type="http://schemas.openxmlformats.org/officeDocument/2006/relationships/image" Target="../media/image39.png"/><Relationship Id="rId4" Type="http://schemas.openxmlformats.org/officeDocument/2006/relationships/image" Target="../media/image43.jpg"/><Relationship Id="rId9" Type="http://schemas.openxmlformats.org/officeDocument/2006/relationships/image" Target="../media/image40.png"/><Relationship Id="rId14" Type="http://schemas.openxmlformats.org/officeDocument/2006/relationships/image" Target="../media/image50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hyperlink" Target="http://www.baidu.com/" TargetMode="External"/><Relationship Id="rId13" Type="http://schemas.openxmlformats.org/officeDocument/2006/relationships/image" Target="../media/image58.png"/><Relationship Id="rId3" Type="http://schemas.openxmlformats.org/officeDocument/2006/relationships/hyperlink" Target="http://www.yandex.com.tr/" TargetMode="External"/><Relationship Id="rId7" Type="http://schemas.openxmlformats.org/officeDocument/2006/relationships/hyperlink" Target="http://www.ask.com/" TargetMode="External"/><Relationship Id="rId12" Type="http://schemas.openxmlformats.org/officeDocument/2006/relationships/image" Target="../media/image57.jpg"/><Relationship Id="rId17" Type="http://schemas.openxmlformats.org/officeDocument/2006/relationships/image" Target="../media/image61.png"/><Relationship Id="rId2" Type="http://schemas.openxmlformats.org/officeDocument/2006/relationships/hyperlink" Target="http://www.google.com.tr/" TargetMode="External"/><Relationship Id="rId16" Type="http://schemas.openxmlformats.org/officeDocument/2006/relationships/hyperlink" Target="https://chat.openai.com/chat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altavista.com/" TargetMode="External"/><Relationship Id="rId11" Type="http://schemas.openxmlformats.org/officeDocument/2006/relationships/image" Target="../media/image56.png"/><Relationship Id="rId5" Type="http://schemas.openxmlformats.org/officeDocument/2006/relationships/hyperlink" Target="http://www.bing.com.tr/" TargetMode="External"/><Relationship Id="rId15" Type="http://schemas.openxmlformats.org/officeDocument/2006/relationships/image" Target="../media/image60.png"/><Relationship Id="rId10" Type="http://schemas.openxmlformats.org/officeDocument/2006/relationships/image" Target="../media/image55.jpg"/><Relationship Id="rId4" Type="http://schemas.openxmlformats.org/officeDocument/2006/relationships/hyperlink" Target="http://www.yahoo.com/" TargetMode="External"/><Relationship Id="rId9" Type="http://schemas.openxmlformats.org/officeDocument/2006/relationships/image" Target="../media/image54.jpg"/><Relationship Id="rId14" Type="http://schemas.openxmlformats.org/officeDocument/2006/relationships/image" Target="../media/image5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hyperlink" Target="https://dijital.gib.gov.tr/" TargetMode="External"/><Relationship Id="rId13" Type="http://schemas.openxmlformats.org/officeDocument/2006/relationships/hyperlink" Target="https://www.eba.gov.tr/" TargetMode="External"/><Relationship Id="rId18" Type="http://schemas.openxmlformats.org/officeDocument/2006/relationships/image" Target="../media/image65.png"/><Relationship Id="rId26" Type="http://schemas.openxmlformats.org/officeDocument/2006/relationships/image" Target="../media/image73.jpg"/><Relationship Id="rId3" Type="http://schemas.openxmlformats.org/officeDocument/2006/relationships/hyperlink" Target="http://www.nvi.gov.tr/" TargetMode="External"/><Relationship Id="rId21" Type="http://schemas.openxmlformats.org/officeDocument/2006/relationships/image" Target="../media/image68.png"/><Relationship Id="rId7" Type="http://schemas.openxmlformats.org/officeDocument/2006/relationships/hyperlink" Target="https://www.sgk.gov.tr/" TargetMode="External"/><Relationship Id="rId12" Type="http://schemas.openxmlformats.org/officeDocument/2006/relationships/hyperlink" Target="https://osym.gov.tr/" TargetMode="External"/><Relationship Id="rId17" Type="http://schemas.openxmlformats.org/officeDocument/2006/relationships/image" Target="../media/image64.png"/><Relationship Id="rId25" Type="http://schemas.openxmlformats.org/officeDocument/2006/relationships/image" Target="../media/image72.jpg"/><Relationship Id="rId2" Type="http://schemas.openxmlformats.org/officeDocument/2006/relationships/hyperlink" Target="http://turkiye.gov.tr/" TargetMode="External"/><Relationship Id="rId16" Type="http://schemas.openxmlformats.org/officeDocument/2006/relationships/image" Target="../media/image63.png"/><Relationship Id="rId20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uyap.gov.tr/" TargetMode="External"/><Relationship Id="rId11" Type="http://schemas.openxmlformats.org/officeDocument/2006/relationships/hyperlink" Target="https://yokatlas.yok.gov.tr/" TargetMode="External"/><Relationship Id="rId24" Type="http://schemas.openxmlformats.org/officeDocument/2006/relationships/image" Target="../media/image71.png"/><Relationship Id="rId5" Type="http://schemas.openxmlformats.org/officeDocument/2006/relationships/hyperlink" Target="https://www.mhrs.gov.tr/" TargetMode="External"/><Relationship Id="rId15" Type="http://schemas.openxmlformats.org/officeDocument/2006/relationships/image" Target="../media/image62.png"/><Relationship Id="rId23" Type="http://schemas.openxmlformats.org/officeDocument/2006/relationships/image" Target="../media/image70.jpg"/><Relationship Id="rId10" Type="http://schemas.openxmlformats.org/officeDocument/2006/relationships/hyperlink" Target="https://mevzuat.gov.tr/" TargetMode="External"/><Relationship Id="rId19" Type="http://schemas.openxmlformats.org/officeDocument/2006/relationships/image" Target="../media/image66.png"/><Relationship Id="rId4" Type="http://schemas.openxmlformats.org/officeDocument/2006/relationships/hyperlink" Target="https://enabiz.gov.tr/" TargetMode="External"/><Relationship Id="rId9" Type="http://schemas.openxmlformats.org/officeDocument/2006/relationships/hyperlink" Target="https://www.resmigazete.gov.tr/" TargetMode="External"/><Relationship Id="rId14" Type="http://schemas.openxmlformats.org/officeDocument/2006/relationships/hyperlink" Target="https://www.afad.gov.tr/" TargetMode="External"/><Relationship Id="rId22" Type="http://schemas.openxmlformats.org/officeDocument/2006/relationships/image" Target="../media/image69.jpg"/><Relationship Id="rId27" Type="http://schemas.openxmlformats.org/officeDocument/2006/relationships/image" Target="../media/image74.jp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hyperlink" Target="https://chromewebstore.google.com/" TargetMode="External"/><Relationship Id="rId13" Type="http://schemas.openxmlformats.org/officeDocument/2006/relationships/image" Target="../media/image76.png"/><Relationship Id="rId3" Type="http://schemas.openxmlformats.org/officeDocument/2006/relationships/hyperlink" Target="https://play.google.com/" TargetMode="External"/><Relationship Id="rId7" Type="http://schemas.openxmlformats.org/officeDocument/2006/relationships/hyperlink" Target="https://f-droid.org/tr/" TargetMode="External"/><Relationship Id="rId12" Type="http://schemas.openxmlformats.org/officeDocument/2006/relationships/image" Target="../media/image75.jpg"/><Relationship Id="rId2" Type="http://schemas.openxmlformats.org/officeDocument/2006/relationships/hyperlink" Target="https://consumer.huawei.com/tr/mobileservices/appgallery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amazon.com/gp/mas/get/amazonapp" TargetMode="External"/><Relationship Id="rId11" Type="http://schemas.openxmlformats.org/officeDocument/2006/relationships/hyperlink" Target="https://www.pegi.info/" TargetMode="External"/><Relationship Id="rId5" Type="http://schemas.openxmlformats.org/officeDocument/2006/relationships/hyperlink" Target="https://galaxystore.samsung.com/" TargetMode="External"/><Relationship Id="rId10" Type="http://schemas.openxmlformats.org/officeDocument/2006/relationships/hyperlink" Target="https://addons.opera.com/tr/" TargetMode="External"/><Relationship Id="rId4" Type="http://schemas.openxmlformats.org/officeDocument/2006/relationships/hyperlink" Target="https://www.apple.com/tr/app-store/" TargetMode="External"/><Relationship Id="rId9" Type="http://schemas.openxmlformats.org/officeDocument/2006/relationships/hyperlink" Target="https://addons.mozilla.org/tr/firefox/" TargetMode="External"/><Relationship Id="rId14" Type="http://schemas.openxmlformats.org/officeDocument/2006/relationships/image" Target="../media/image77.jp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academia.edu/" TargetMode="External"/><Relationship Id="rId13" Type="http://schemas.openxmlformats.org/officeDocument/2006/relationships/image" Target="../media/image83.jpg"/><Relationship Id="rId3" Type="http://schemas.openxmlformats.org/officeDocument/2006/relationships/hyperlink" Target="http://www.facebook.com/" TargetMode="External"/><Relationship Id="rId7" Type="http://schemas.openxmlformats.org/officeDocument/2006/relationships/hyperlink" Target="http://www.snapchat.com/" TargetMode="External"/><Relationship Id="rId12" Type="http://schemas.openxmlformats.org/officeDocument/2006/relationships/image" Target="../media/image82.jpg"/><Relationship Id="rId2" Type="http://schemas.openxmlformats.org/officeDocument/2006/relationships/hyperlink" Target="http://www.instagram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pinterest.com/" TargetMode="External"/><Relationship Id="rId11" Type="http://schemas.openxmlformats.org/officeDocument/2006/relationships/image" Target="../media/image81.jpg"/><Relationship Id="rId5" Type="http://schemas.openxmlformats.org/officeDocument/2006/relationships/hyperlink" Target="http://www.linkedin.com/" TargetMode="External"/><Relationship Id="rId15" Type="http://schemas.openxmlformats.org/officeDocument/2006/relationships/image" Target="../media/image85.png"/><Relationship Id="rId10" Type="http://schemas.openxmlformats.org/officeDocument/2006/relationships/image" Target="../media/image80.jpg"/><Relationship Id="rId4" Type="http://schemas.openxmlformats.org/officeDocument/2006/relationships/hyperlink" Target="http://www.x.com/" TargetMode="External"/><Relationship Id="rId9" Type="http://schemas.openxmlformats.org/officeDocument/2006/relationships/image" Target="../media/image79.png"/><Relationship Id="rId14" Type="http://schemas.openxmlformats.org/officeDocument/2006/relationships/image" Target="../media/image8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hyperlink" Target="http://joinmastodon.org/" TargetMode="External"/><Relationship Id="rId13" Type="http://schemas.openxmlformats.org/officeDocument/2006/relationships/hyperlink" Target="http://substack.com/" TargetMode="External"/><Relationship Id="rId18" Type="http://schemas.openxmlformats.org/officeDocument/2006/relationships/image" Target="../media/image90.png"/><Relationship Id="rId3" Type="http://schemas.openxmlformats.org/officeDocument/2006/relationships/hyperlink" Target="http://telegram.org/" TargetMode="External"/><Relationship Id="rId21" Type="http://schemas.openxmlformats.org/officeDocument/2006/relationships/image" Target="../media/image93.jpg"/><Relationship Id="rId7" Type="http://schemas.openxmlformats.org/officeDocument/2006/relationships/hyperlink" Target="http://reddit.com/" TargetMode="External"/><Relationship Id="rId12" Type="http://schemas.openxmlformats.org/officeDocument/2006/relationships/hyperlink" Target="http://threads.net/" TargetMode="External"/><Relationship Id="rId17" Type="http://schemas.openxmlformats.org/officeDocument/2006/relationships/image" Target="../media/image89.png"/><Relationship Id="rId25" Type="http://schemas.openxmlformats.org/officeDocument/2006/relationships/image" Target="../media/image97.jpg"/><Relationship Id="rId2" Type="http://schemas.openxmlformats.org/officeDocument/2006/relationships/hyperlink" Target="http://whatsapp.com/" TargetMode="External"/><Relationship Id="rId16" Type="http://schemas.openxmlformats.org/officeDocument/2006/relationships/image" Target="../media/image88.png"/><Relationship Id="rId20" Type="http://schemas.openxmlformats.org/officeDocument/2006/relationships/image" Target="../media/image92.jp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medium.com/" TargetMode="External"/><Relationship Id="rId11" Type="http://schemas.openxmlformats.org/officeDocument/2006/relationships/hyperlink" Target="http://slack.com/" TargetMode="External"/><Relationship Id="rId24" Type="http://schemas.openxmlformats.org/officeDocument/2006/relationships/image" Target="../media/image96.jpg"/><Relationship Id="rId5" Type="http://schemas.openxmlformats.org/officeDocument/2006/relationships/hyperlink" Target="http://discord.com/" TargetMode="External"/><Relationship Id="rId15" Type="http://schemas.openxmlformats.org/officeDocument/2006/relationships/image" Target="../media/image87.jpg"/><Relationship Id="rId23" Type="http://schemas.openxmlformats.org/officeDocument/2006/relationships/image" Target="../media/image95.png"/><Relationship Id="rId10" Type="http://schemas.openxmlformats.org/officeDocument/2006/relationships/hyperlink" Target="http://viber.com/" TargetMode="External"/><Relationship Id="rId19" Type="http://schemas.openxmlformats.org/officeDocument/2006/relationships/image" Target="../media/image91.jpg"/><Relationship Id="rId4" Type="http://schemas.openxmlformats.org/officeDocument/2006/relationships/hyperlink" Target="http://signal.org/" TargetMode="External"/><Relationship Id="rId9" Type="http://schemas.openxmlformats.org/officeDocument/2006/relationships/hyperlink" Target="http://joinclubhouse.com/" TargetMode="External"/><Relationship Id="rId14" Type="http://schemas.openxmlformats.org/officeDocument/2006/relationships/image" Target="../media/image86.jpg"/><Relationship Id="rId22" Type="http://schemas.openxmlformats.org/officeDocument/2006/relationships/image" Target="../media/image94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hyperlink" Target="http://spotify.com/" TargetMode="External"/><Relationship Id="rId13" Type="http://schemas.openxmlformats.org/officeDocument/2006/relationships/image" Target="../media/image98.png"/><Relationship Id="rId18" Type="http://schemas.openxmlformats.org/officeDocument/2006/relationships/image" Target="../media/image103.png"/><Relationship Id="rId3" Type="http://schemas.openxmlformats.org/officeDocument/2006/relationships/hyperlink" Target="http://twitch.tv/" TargetMode="External"/><Relationship Id="rId21" Type="http://schemas.openxmlformats.org/officeDocument/2006/relationships/image" Target="../media/image106.png"/><Relationship Id="rId7" Type="http://schemas.openxmlformats.org/officeDocument/2006/relationships/hyperlink" Target="http://music.youtube.com/" TargetMode="External"/><Relationship Id="rId12" Type="http://schemas.openxmlformats.org/officeDocument/2006/relationships/hyperlink" Target="http://soundcloud.com/" TargetMode="External"/><Relationship Id="rId17" Type="http://schemas.openxmlformats.org/officeDocument/2006/relationships/image" Target="../media/image102.png"/><Relationship Id="rId2" Type="http://schemas.openxmlformats.org/officeDocument/2006/relationships/hyperlink" Target="http://youtube.com/" TargetMode="External"/><Relationship Id="rId16" Type="http://schemas.openxmlformats.org/officeDocument/2006/relationships/image" Target="../media/image101.jpg"/><Relationship Id="rId20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tiktok.com/" TargetMode="External"/><Relationship Id="rId11" Type="http://schemas.openxmlformats.org/officeDocument/2006/relationships/hyperlink" Target="http://fizy.com.tr/" TargetMode="External"/><Relationship Id="rId5" Type="http://schemas.openxmlformats.org/officeDocument/2006/relationships/hyperlink" Target="http://vimeo.com/" TargetMode="External"/><Relationship Id="rId15" Type="http://schemas.openxmlformats.org/officeDocument/2006/relationships/image" Target="../media/image100.png"/><Relationship Id="rId23" Type="http://schemas.openxmlformats.org/officeDocument/2006/relationships/image" Target="../media/image108.png"/><Relationship Id="rId10" Type="http://schemas.openxmlformats.org/officeDocument/2006/relationships/hyperlink" Target="http://deezer.com/" TargetMode="External"/><Relationship Id="rId19" Type="http://schemas.openxmlformats.org/officeDocument/2006/relationships/image" Target="../media/image104.png"/><Relationship Id="rId4" Type="http://schemas.openxmlformats.org/officeDocument/2006/relationships/hyperlink" Target="http://dailymotion.com/" TargetMode="External"/><Relationship Id="rId9" Type="http://schemas.openxmlformats.org/officeDocument/2006/relationships/hyperlink" Target="http://music.apple.com/" TargetMode="External"/><Relationship Id="rId14" Type="http://schemas.openxmlformats.org/officeDocument/2006/relationships/image" Target="../media/image99.png"/><Relationship Id="rId22" Type="http://schemas.openxmlformats.org/officeDocument/2006/relationships/image" Target="../media/image107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hyperlink" Target="http://mubi.com/" TargetMode="External"/><Relationship Id="rId13" Type="http://schemas.openxmlformats.org/officeDocument/2006/relationships/image" Target="../media/image111.png"/><Relationship Id="rId18" Type="http://schemas.openxmlformats.org/officeDocument/2006/relationships/image" Target="../media/image116.png"/><Relationship Id="rId3" Type="http://schemas.openxmlformats.org/officeDocument/2006/relationships/hyperlink" Target="http://primevideo.com/" TargetMode="External"/><Relationship Id="rId7" Type="http://schemas.openxmlformats.org/officeDocument/2006/relationships/hyperlink" Target="http://exxen.com/" TargetMode="External"/><Relationship Id="rId12" Type="http://schemas.openxmlformats.org/officeDocument/2006/relationships/image" Target="../media/image110.png"/><Relationship Id="rId17" Type="http://schemas.openxmlformats.org/officeDocument/2006/relationships/image" Target="../media/image115.png"/><Relationship Id="rId2" Type="http://schemas.openxmlformats.org/officeDocument/2006/relationships/hyperlink" Target="http://netflix.com/" TargetMode="External"/><Relationship Id="rId16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puhutv.com/" TargetMode="External"/><Relationship Id="rId11" Type="http://schemas.openxmlformats.org/officeDocument/2006/relationships/image" Target="../media/image109.png"/><Relationship Id="rId5" Type="http://schemas.openxmlformats.org/officeDocument/2006/relationships/hyperlink" Target="http://blutv.com.tr/" TargetMode="External"/><Relationship Id="rId15" Type="http://schemas.openxmlformats.org/officeDocument/2006/relationships/image" Target="../media/image113.png"/><Relationship Id="rId10" Type="http://schemas.openxmlformats.org/officeDocument/2006/relationships/hyperlink" Target="https://www.gain.tv/" TargetMode="External"/><Relationship Id="rId4" Type="http://schemas.openxmlformats.org/officeDocument/2006/relationships/hyperlink" Target="http://disneyplus.com/" TargetMode="External"/><Relationship Id="rId9" Type="http://schemas.openxmlformats.org/officeDocument/2006/relationships/hyperlink" Target="http://tabii.com/" TargetMode="External"/><Relationship Id="rId14" Type="http://schemas.openxmlformats.org/officeDocument/2006/relationships/image" Target="../media/image112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hyperlink" Target="mailto:ogretmen@cu.edu.tr" TargetMode="Externa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hyperlink" Target="mailto:bilgiedinme@cu.edu.tr" TargetMode="External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jp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ulakbim.gov.tr/" TargetMode="Externa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jp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7.jpg"/><Relationship Id="rId5" Type="http://schemas.openxmlformats.org/officeDocument/2006/relationships/image" Target="../media/image126.png"/><Relationship Id="rId4" Type="http://schemas.openxmlformats.org/officeDocument/2006/relationships/image" Target="../media/image125.jp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jp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jp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jp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av-test.org/en/" TargetMode="External"/><Relationship Id="rId4" Type="http://schemas.openxmlformats.org/officeDocument/2006/relationships/image" Target="../media/image132.jp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799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31592" y="2104643"/>
              <a:ext cx="9360408" cy="475335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2190476" cy="6857999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0" y="0"/>
              <a:ext cx="965200" cy="6858000"/>
            </a:xfrm>
            <a:custGeom>
              <a:avLst/>
              <a:gdLst/>
              <a:ahLst/>
              <a:cxnLst/>
              <a:rect l="l" t="t" r="r" b="b"/>
              <a:pathLst>
                <a:path w="965200" h="6858000">
                  <a:moveTo>
                    <a:pt x="964691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964691" y="6858000"/>
                  </a:lnTo>
                  <a:lnTo>
                    <a:pt x="964691" y="0"/>
                  </a:lnTo>
                  <a:close/>
                </a:path>
              </a:pathLst>
            </a:custGeom>
            <a:solidFill>
              <a:srgbClr val="2C24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961644" y="0"/>
              <a:ext cx="45720" cy="6858000"/>
            </a:xfrm>
            <a:custGeom>
              <a:avLst/>
              <a:gdLst/>
              <a:ahLst/>
              <a:cxnLst/>
              <a:rect l="l" t="t" r="r" b="b"/>
              <a:pathLst>
                <a:path w="45719" h="6858000">
                  <a:moveTo>
                    <a:pt x="45719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45719" y="6858000"/>
                  </a:lnTo>
                  <a:lnTo>
                    <a:pt x="45719" y="0"/>
                  </a:lnTo>
                  <a:close/>
                </a:path>
              </a:pathLst>
            </a:custGeom>
            <a:solidFill>
              <a:srgbClr val="F8855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1007363" y="0"/>
            <a:ext cx="7961630" cy="6858000"/>
            <a:chOff x="1007363" y="0"/>
            <a:chExt cx="7961630" cy="6858000"/>
          </a:xfrm>
        </p:grpSpPr>
        <p:sp>
          <p:nvSpPr>
            <p:cNvPr id="9" name="object 9"/>
            <p:cNvSpPr/>
            <p:nvPr/>
          </p:nvSpPr>
          <p:spPr>
            <a:xfrm>
              <a:off x="1007363" y="0"/>
              <a:ext cx="7934325" cy="6858000"/>
            </a:xfrm>
            <a:custGeom>
              <a:avLst/>
              <a:gdLst/>
              <a:ahLst/>
              <a:cxnLst/>
              <a:rect l="l" t="t" r="r" b="b"/>
              <a:pathLst>
                <a:path w="7934325" h="6858000">
                  <a:moveTo>
                    <a:pt x="7933944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7933944" y="6858000"/>
                  </a:lnTo>
                  <a:lnTo>
                    <a:pt x="7933944" y="0"/>
                  </a:lnTo>
                  <a:close/>
                </a:path>
              </a:pathLst>
            </a:custGeom>
            <a:solidFill>
              <a:srgbClr val="2C241F">
                <a:alpha val="92156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8941307" y="0"/>
              <a:ext cx="27940" cy="6858000"/>
            </a:xfrm>
            <a:custGeom>
              <a:avLst/>
              <a:gdLst/>
              <a:ahLst/>
              <a:cxnLst/>
              <a:rect l="l" t="t" r="r" b="b"/>
              <a:pathLst>
                <a:path w="27940" h="6858000">
                  <a:moveTo>
                    <a:pt x="27431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27431" y="6858000"/>
                  </a:lnTo>
                  <a:lnTo>
                    <a:pt x="27431" y="0"/>
                  </a:lnTo>
                  <a:close/>
                </a:path>
              </a:pathLst>
            </a:custGeom>
            <a:solidFill>
              <a:srgbClr val="F8855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174496" y="2088896"/>
            <a:ext cx="2940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140" dirty="0">
                <a:solidFill>
                  <a:srgbClr val="F88556"/>
                </a:solidFill>
                <a:latin typeface="Lucida Sans Unicode"/>
                <a:cs typeface="Lucida Sans Unicode"/>
              </a:rPr>
              <a:t>◤</a:t>
            </a:r>
            <a:endParaRPr sz="2400">
              <a:latin typeface="Lucida Sans Unicode"/>
              <a:cs typeface="Lucida Sans Unicode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5848603" y="2193163"/>
            <a:ext cx="2610485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b="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Internet</a:t>
            </a:r>
            <a:endParaRPr sz="6000">
              <a:latin typeface="Microsoft Sans Serif"/>
              <a:cs typeface="Microsoft Sans Serif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447419" y="4997727"/>
            <a:ext cx="7013322" cy="522579"/>
          </a:xfrm>
          <a:prstGeom prst="rect">
            <a:avLst/>
          </a:prstGeom>
        </p:spPr>
        <p:txBody>
          <a:bodyPr vert="horz" wrap="square" lIns="0" tIns="151765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1195"/>
              </a:spcBef>
            </a:pPr>
            <a:r>
              <a:rPr lang="tr-TR" sz="2400" spc="-10" dirty="0" err="1" smtClean="0">
                <a:solidFill>
                  <a:srgbClr val="FFFFFF"/>
                </a:solidFill>
                <a:latin typeface="Microsoft Sans Serif"/>
                <a:cs typeface="Microsoft Sans Serif"/>
              </a:rPr>
              <a:t>Öğr</a:t>
            </a:r>
            <a:r>
              <a:rPr lang="tr-TR" sz="2400" spc="-10" dirty="0" smtClean="0">
                <a:solidFill>
                  <a:srgbClr val="FFFFFF"/>
                </a:solidFill>
                <a:latin typeface="Microsoft Sans Serif"/>
                <a:cs typeface="Microsoft Sans Serif"/>
              </a:rPr>
              <a:t>. Gör. Halil ARSLAN</a:t>
            </a:r>
            <a:endParaRPr lang="tr-TR" sz="2400" dirty="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27556" y="669493"/>
            <a:ext cx="22669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05" dirty="0">
                <a:solidFill>
                  <a:srgbClr val="F88556"/>
                </a:solidFill>
                <a:latin typeface="Lucida Sans Unicode"/>
                <a:cs typeface="Lucida Sans Unicode"/>
              </a:rPr>
              <a:t>◤</a:t>
            </a:r>
            <a:endParaRPr sz="1800">
              <a:latin typeface="Lucida Sans Unicode"/>
              <a:cs typeface="Lucida Sans Unicode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338072" y="1411224"/>
            <a:ext cx="10000615" cy="5123815"/>
            <a:chOff x="1338072" y="1411224"/>
            <a:chExt cx="10000615" cy="5123815"/>
          </a:xfrm>
        </p:grpSpPr>
        <p:sp>
          <p:nvSpPr>
            <p:cNvPr id="4" name="object 4"/>
            <p:cNvSpPr/>
            <p:nvPr/>
          </p:nvSpPr>
          <p:spPr>
            <a:xfrm>
              <a:off x="1338072" y="1411224"/>
              <a:ext cx="9813290" cy="62865"/>
            </a:xfrm>
            <a:custGeom>
              <a:avLst/>
              <a:gdLst/>
              <a:ahLst/>
              <a:cxnLst/>
              <a:rect l="l" t="t" r="r" b="b"/>
              <a:pathLst>
                <a:path w="9813290" h="62865">
                  <a:moveTo>
                    <a:pt x="9813036" y="0"/>
                  </a:moveTo>
                  <a:lnTo>
                    <a:pt x="0" y="0"/>
                  </a:lnTo>
                  <a:lnTo>
                    <a:pt x="0" y="62484"/>
                  </a:lnTo>
                  <a:lnTo>
                    <a:pt x="9813036" y="62484"/>
                  </a:lnTo>
                  <a:lnTo>
                    <a:pt x="9813036" y="0"/>
                  </a:lnTo>
                  <a:close/>
                </a:path>
              </a:pathLst>
            </a:custGeom>
            <a:solidFill>
              <a:srgbClr val="F8855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79891" y="4780788"/>
              <a:ext cx="3058668" cy="1754124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779145">
              <a:lnSpc>
                <a:spcPct val="100000"/>
              </a:lnSpc>
              <a:spcBef>
                <a:spcPts val="105"/>
              </a:spcBef>
            </a:pPr>
            <a:r>
              <a:rPr dirty="0"/>
              <a:t>Ağ</a:t>
            </a:r>
            <a:r>
              <a:rPr spc="-5" dirty="0"/>
              <a:t> </a:t>
            </a:r>
            <a:r>
              <a:rPr spc="-10" dirty="0"/>
              <a:t>Cihazları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487805" y="1504950"/>
            <a:ext cx="6715125" cy="1852295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 marL="469900" marR="5080" indent="-457200" algn="just">
              <a:lnSpc>
                <a:spcPct val="90200"/>
              </a:lnSpc>
              <a:spcBef>
                <a:spcPts val="409"/>
              </a:spcBef>
              <a:buClr>
                <a:srgbClr val="5B9BD4"/>
              </a:buClr>
              <a:buSzPct val="78846"/>
              <a:buFont typeface="Wingdings"/>
              <a:buChar char=""/>
              <a:tabLst>
                <a:tab pos="469900" algn="l"/>
              </a:tabLst>
            </a:pPr>
            <a:r>
              <a:rPr sz="2600" b="1" i="1" dirty="0">
                <a:solidFill>
                  <a:srgbClr val="F34D09"/>
                </a:solidFill>
                <a:latin typeface="Calibri"/>
                <a:cs typeface="Calibri"/>
              </a:rPr>
              <a:t>NIC</a:t>
            </a:r>
            <a:r>
              <a:rPr sz="2600" b="1" i="1" spc="200" dirty="0">
                <a:solidFill>
                  <a:srgbClr val="F34D09"/>
                </a:solidFill>
                <a:latin typeface="Calibri"/>
                <a:cs typeface="Calibri"/>
              </a:rPr>
              <a:t> </a:t>
            </a:r>
            <a:r>
              <a:rPr sz="2600" b="1" i="1" dirty="0">
                <a:solidFill>
                  <a:srgbClr val="F34D09"/>
                </a:solidFill>
                <a:latin typeface="Calibri"/>
                <a:cs typeface="Calibri"/>
              </a:rPr>
              <a:t>(Network</a:t>
            </a:r>
            <a:r>
              <a:rPr sz="2600" b="1" i="1" spc="195" dirty="0">
                <a:solidFill>
                  <a:srgbClr val="F34D09"/>
                </a:solidFill>
                <a:latin typeface="Calibri"/>
                <a:cs typeface="Calibri"/>
              </a:rPr>
              <a:t> </a:t>
            </a:r>
            <a:r>
              <a:rPr sz="2600" b="1" i="1" dirty="0">
                <a:solidFill>
                  <a:srgbClr val="F34D09"/>
                </a:solidFill>
                <a:latin typeface="Calibri"/>
                <a:cs typeface="Calibri"/>
              </a:rPr>
              <a:t>Interface</a:t>
            </a:r>
            <a:r>
              <a:rPr sz="2600" b="1" i="1" spc="204" dirty="0">
                <a:solidFill>
                  <a:srgbClr val="F34D09"/>
                </a:solidFill>
                <a:latin typeface="Calibri"/>
                <a:cs typeface="Calibri"/>
              </a:rPr>
              <a:t> </a:t>
            </a:r>
            <a:r>
              <a:rPr sz="2600" b="1" i="1" dirty="0">
                <a:solidFill>
                  <a:srgbClr val="F34D09"/>
                </a:solidFill>
                <a:latin typeface="Calibri"/>
                <a:cs typeface="Calibri"/>
              </a:rPr>
              <a:t>Card):</a:t>
            </a:r>
            <a:r>
              <a:rPr sz="2600" b="1" i="1" spc="204" dirty="0">
                <a:solidFill>
                  <a:srgbClr val="F34D09"/>
                </a:solidFill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Bir</a:t>
            </a:r>
            <a:r>
              <a:rPr sz="2600" spc="200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bilgisayarın </a:t>
            </a:r>
            <a:r>
              <a:rPr sz="2600" dirty="0">
                <a:latin typeface="Calibri"/>
                <a:cs typeface="Calibri"/>
              </a:rPr>
              <a:t>ağa</a:t>
            </a:r>
            <a:r>
              <a:rPr sz="2600" spc="50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bağlanmasını</a:t>
            </a:r>
            <a:r>
              <a:rPr sz="2600" spc="50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sağlayan</a:t>
            </a:r>
            <a:r>
              <a:rPr sz="2600" spc="51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donanım</a:t>
            </a:r>
            <a:r>
              <a:rPr sz="2600" spc="50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kartıdır; </a:t>
            </a:r>
            <a:r>
              <a:rPr sz="2600" dirty="0">
                <a:latin typeface="Calibri"/>
                <a:cs typeface="Calibri"/>
              </a:rPr>
              <a:t>veriyi</a:t>
            </a:r>
            <a:r>
              <a:rPr sz="2600" spc="145" dirty="0">
                <a:latin typeface="Calibri"/>
                <a:cs typeface="Calibri"/>
              </a:rPr>
              <a:t>  </a:t>
            </a:r>
            <a:r>
              <a:rPr sz="2600" dirty="0">
                <a:latin typeface="Calibri"/>
                <a:cs typeface="Calibri"/>
              </a:rPr>
              <a:t>alır,</a:t>
            </a:r>
            <a:r>
              <a:rPr sz="2600" spc="145" dirty="0">
                <a:latin typeface="Calibri"/>
                <a:cs typeface="Calibri"/>
              </a:rPr>
              <a:t>  </a:t>
            </a:r>
            <a:r>
              <a:rPr sz="2600" dirty="0">
                <a:latin typeface="Calibri"/>
                <a:cs typeface="Calibri"/>
              </a:rPr>
              <a:t>ağ</a:t>
            </a:r>
            <a:r>
              <a:rPr sz="2600" spc="145" dirty="0">
                <a:latin typeface="Calibri"/>
                <a:cs typeface="Calibri"/>
              </a:rPr>
              <a:t>  </a:t>
            </a:r>
            <a:r>
              <a:rPr sz="2600" dirty="0">
                <a:latin typeface="Calibri"/>
                <a:cs typeface="Calibri"/>
              </a:rPr>
              <a:t>üzerinden</a:t>
            </a:r>
            <a:r>
              <a:rPr sz="2600" spc="145" dirty="0">
                <a:latin typeface="Calibri"/>
                <a:cs typeface="Calibri"/>
              </a:rPr>
              <a:t>  </a:t>
            </a:r>
            <a:r>
              <a:rPr sz="2600" dirty="0">
                <a:latin typeface="Calibri"/>
                <a:cs typeface="Calibri"/>
              </a:rPr>
              <a:t>gönderir</a:t>
            </a:r>
            <a:r>
              <a:rPr sz="2600" spc="155" dirty="0">
                <a:latin typeface="Calibri"/>
                <a:cs typeface="Calibri"/>
              </a:rPr>
              <a:t>  </a:t>
            </a:r>
            <a:r>
              <a:rPr sz="2600" dirty="0">
                <a:latin typeface="Calibri"/>
                <a:cs typeface="Calibri"/>
              </a:rPr>
              <a:t>ve</a:t>
            </a:r>
            <a:r>
              <a:rPr sz="2600" spc="145" dirty="0">
                <a:latin typeface="Calibri"/>
                <a:cs typeface="Calibri"/>
              </a:rPr>
              <a:t>  </a:t>
            </a:r>
            <a:r>
              <a:rPr sz="2600" spc="-10" dirty="0">
                <a:latin typeface="Calibri"/>
                <a:cs typeface="Calibri"/>
              </a:rPr>
              <a:t>gelen </a:t>
            </a:r>
            <a:r>
              <a:rPr sz="2600" dirty="0">
                <a:latin typeface="Calibri"/>
                <a:cs typeface="Calibri"/>
              </a:rPr>
              <a:t>veriyi</a:t>
            </a:r>
            <a:r>
              <a:rPr sz="2600" spc="5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işler.</a:t>
            </a:r>
            <a:r>
              <a:rPr sz="2600" spc="5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Her</a:t>
            </a:r>
            <a:r>
              <a:rPr sz="2600" spc="5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ağ</a:t>
            </a:r>
            <a:r>
              <a:rPr sz="2600" spc="5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arabirim</a:t>
            </a:r>
            <a:r>
              <a:rPr sz="2600" spc="6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kartı</a:t>
            </a:r>
            <a:r>
              <a:rPr sz="2600" spc="6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kendine</a:t>
            </a:r>
            <a:r>
              <a:rPr sz="2600" spc="55" dirty="0">
                <a:latin typeface="Calibri"/>
                <a:cs typeface="Calibri"/>
              </a:rPr>
              <a:t> </a:t>
            </a:r>
            <a:r>
              <a:rPr sz="2600" spc="-20" dirty="0">
                <a:latin typeface="Calibri"/>
                <a:cs typeface="Calibri"/>
              </a:rPr>
              <a:t>özgü </a:t>
            </a:r>
            <a:r>
              <a:rPr sz="2600" dirty="0">
                <a:latin typeface="Calibri"/>
                <a:cs typeface="Calibri"/>
              </a:rPr>
              <a:t>fiziksel</a:t>
            </a:r>
            <a:r>
              <a:rPr sz="2600" spc="-7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bir</a:t>
            </a:r>
            <a:r>
              <a:rPr sz="2600" spc="-60" dirty="0">
                <a:latin typeface="Calibri"/>
                <a:cs typeface="Calibri"/>
              </a:rPr>
              <a:t> </a:t>
            </a:r>
            <a:r>
              <a:rPr sz="2600" b="1" dirty="0">
                <a:solidFill>
                  <a:srgbClr val="F88556"/>
                </a:solidFill>
                <a:latin typeface="Calibri"/>
                <a:cs typeface="Calibri"/>
              </a:rPr>
              <a:t>MAC</a:t>
            </a:r>
            <a:r>
              <a:rPr sz="2600" b="1" spc="-60" dirty="0">
                <a:solidFill>
                  <a:srgbClr val="F88556"/>
                </a:solidFill>
                <a:latin typeface="Calibri"/>
                <a:cs typeface="Calibri"/>
              </a:rPr>
              <a:t> </a:t>
            </a:r>
            <a:r>
              <a:rPr sz="2600" b="1" dirty="0">
                <a:solidFill>
                  <a:srgbClr val="F88556"/>
                </a:solidFill>
                <a:latin typeface="Calibri"/>
                <a:cs typeface="Calibri"/>
              </a:rPr>
              <a:t>Adresi</a:t>
            </a:r>
            <a:r>
              <a:rPr sz="2600" dirty="0">
                <a:latin typeface="Calibri"/>
                <a:cs typeface="Calibri"/>
              </a:rPr>
              <a:t>’ne</a:t>
            </a:r>
            <a:r>
              <a:rPr sz="2600" spc="-80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sahiptir.</a:t>
            </a:r>
            <a:endParaRPr sz="2600" dirty="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945004" y="3899661"/>
            <a:ext cx="5634355" cy="422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699895" algn="l"/>
                <a:tab pos="3339465" algn="l"/>
                <a:tab pos="4518025" algn="l"/>
                <a:tab pos="5087620" algn="l"/>
              </a:tabLst>
            </a:pPr>
            <a:r>
              <a:rPr sz="2600" spc="-10" dirty="0">
                <a:latin typeface="Calibri"/>
                <a:cs typeface="Calibri"/>
              </a:rPr>
              <a:t>paketlerini</a:t>
            </a:r>
            <a:r>
              <a:rPr sz="2600" dirty="0">
                <a:latin typeface="Calibri"/>
                <a:cs typeface="Calibri"/>
              </a:rPr>
              <a:t>	</a:t>
            </a:r>
            <a:r>
              <a:rPr sz="2600" spc="-10" dirty="0">
                <a:latin typeface="Calibri"/>
                <a:cs typeface="Calibri"/>
              </a:rPr>
              <a:t>doğrudan,</a:t>
            </a:r>
            <a:r>
              <a:rPr sz="2600" dirty="0">
                <a:latin typeface="Calibri"/>
                <a:cs typeface="Calibri"/>
              </a:rPr>
              <a:t>	</a:t>
            </a:r>
            <a:r>
              <a:rPr sz="2600" spc="-10" dirty="0">
                <a:latin typeface="Calibri"/>
                <a:cs typeface="Calibri"/>
              </a:rPr>
              <a:t>verimli</a:t>
            </a:r>
            <a:r>
              <a:rPr sz="2600" dirty="0">
                <a:latin typeface="Calibri"/>
                <a:cs typeface="Calibri"/>
              </a:rPr>
              <a:t>	</a:t>
            </a:r>
            <a:r>
              <a:rPr sz="2600" spc="-25" dirty="0">
                <a:latin typeface="Calibri"/>
                <a:cs typeface="Calibri"/>
              </a:rPr>
              <a:t>ve</a:t>
            </a:r>
            <a:r>
              <a:rPr sz="2600" dirty="0">
                <a:latin typeface="Calibri"/>
                <a:cs typeface="Calibri"/>
              </a:rPr>
              <a:t>	</a:t>
            </a:r>
            <a:r>
              <a:rPr sz="2600" spc="-10" dirty="0">
                <a:latin typeface="Calibri"/>
                <a:cs typeface="Calibri"/>
              </a:rPr>
              <a:t>hızlı</a:t>
            </a:r>
            <a:endParaRPr sz="2600" dirty="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487805" y="3543046"/>
            <a:ext cx="6715125" cy="77914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456565" marR="5080" indent="-456565" algn="r">
              <a:lnSpc>
                <a:spcPts val="2965"/>
              </a:lnSpc>
              <a:spcBef>
                <a:spcPts val="105"/>
              </a:spcBef>
              <a:buClr>
                <a:srgbClr val="5B9BD4"/>
              </a:buClr>
              <a:buSzPct val="78846"/>
              <a:buFont typeface="Wingdings"/>
              <a:buChar char=""/>
              <a:tabLst>
                <a:tab pos="456565" algn="l"/>
                <a:tab pos="1865630" algn="l"/>
                <a:tab pos="3186430" algn="l"/>
                <a:tab pos="4632960" algn="l"/>
                <a:tab pos="6187440" algn="l"/>
              </a:tabLst>
            </a:pPr>
            <a:r>
              <a:rPr sz="2600" b="1" i="1" spc="-10" dirty="0">
                <a:solidFill>
                  <a:srgbClr val="F34D09"/>
                </a:solidFill>
                <a:latin typeface="Calibri"/>
                <a:cs typeface="Calibri"/>
              </a:rPr>
              <a:t>Switch:</a:t>
            </a:r>
            <a:r>
              <a:rPr sz="2600" b="1" i="1" dirty="0">
                <a:solidFill>
                  <a:srgbClr val="F34D09"/>
                </a:solidFill>
                <a:latin typeface="Calibri"/>
                <a:cs typeface="Calibri"/>
              </a:rPr>
              <a:t>	</a:t>
            </a:r>
            <a:r>
              <a:rPr sz="2600" spc="-10" dirty="0">
                <a:latin typeface="Calibri"/>
                <a:cs typeface="Calibri"/>
              </a:rPr>
              <a:t>Ağdaki</a:t>
            </a:r>
            <a:r>
              <a:rPr sz="2600" dirty="0">
                <a:latin typeface="Calibri"/>
                <a:cs typeface="Calibri"/>
              </a:rPr>
              <a:t>	</a:t>
            </a:r>
            <a:r>
              <a:rPr sz="2600" spc="-10" dirty="0">
                <a:latin typeface="Calibri"/>
                <a:cs typeface="Calibri"/>
              </a:rPr>
              <a:t>cihazlar</a:t>
            </a:r>
            <a:r>
              <a:rPr sz="2600" dirty="0">
                <a:latin typeface="Calibri"/>
                <a:cs typeface="Calibri"/>
              </a:rPr>
              <a:t>	</a:t>
            </a:r>
            <a:r>
              <a:rPr sz="2600" spc="-10" dirty="0">
                <a:latin typeface="Calibri"/>
                <a:cs typeface="Calibri"/>
              </a:rPr>
              <a:t>arasında</a:t>
            </a:r>
            <a:r>
              <a:rPr sz="2600" dirty="0">
                <a:latin typeface="Calibri"/>
                <a:cs typeface="Calibri"/>
              </a:rPr>
              <a:t>	</a:t>
            </a:r>
            <a:r>
              <a:rPr sz="2600" spc="-20" dirty="0">
                <a:latin typeface="Calibri"/>
                <a:cs typeface="Calibri"/>
              </a:rPr>
              <a:t>veri</a:t>
            </a:r>
            <a:endParaRPr sz="2600" dirty="0">
              <a:latin typeface="Calibri"/>
              <a:cs typeface="Calibri"/>
            </a:endParaRPr>
          </a:p>
          <a:p>
            <a:pPr marR="5080" algn="r">
              <a:lnSpc>
                <a:spcPts val="2965"/>
              </a:lnSpc>
            </a:pPr>
            <a:r>
              <a:rPr sz="2600" spc="-25" dirty="0">
                <a:latin typeface="Calibri"/>
                <a:cs typeface="Calibri"/>
              </a:rPr>
              <a:t>bir</a:t>
            </a:r>
            <a:endParaRPr sz="2600" dirty="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487805" y="4256277"/>
            <a:ext cx="6715125" cy="2105660"/>
          </a:xfrm>
          <a:prstGeom prst="rect">
            <a:avLst/>
          </a:prstGeom>
        </p:spPr>
        <p:txBody>
          <a:bodyPr vert="horz" wrap="square" lIns="0" tIns="56515" rIns="0" bIns="0" rtlCol="0">
            <a:spAutoFit/>
          </a:bodyPr>
          <a:lstStyle/>
          <a:p>
            <a:pPr marL="469900" marR="6350">
              <a:lnSpc>
                <a:spcPts val="2820"/>
              </a:lnSpc>
              <a:spcBef>
                <a:spcPts val="445"/>
              </a:spcBef>
              <a:tabLst>
                <a:tab pos="1545590" algn="l"/>
                <a:tab pos="2447925" algn="l"/>
                <a:tab pos="3712845" algn="l"/>
                <a:tab pos="4359275" algn="l"/>
                <a:tab pos="5928995" algn="l"/>
              </a:tabLst>
            </a:pPr>
            <a:r>
              <a:rPr sz="2600" spc="-10" dirty="0">
                <a:latin typeface="Calibri"/>
                <a:cs typeface="Calibri"/>
              </a:rPr>
              <a:t>şekilde</a:t>
            </a:r>
            <a:r>
              <a:rPr sz="2600" dirty="0">
                <a:latin typeface="Calibri"/>
                <a:cs typeface="Calibri"/>
              </a:rPr>
              <a:t>	</a:t>
            </a:r>
            <a:r>
              <a:rPr sz="2600" spc="-10" dirty="0">
                <a:latin typeface="Calibri"/>
                <a:cs typeface="Calibri"/>
              </a:rPr>
              <a:t>ileten</a:t>
            </a:r>
            <a:r>
              <a:rPr sz="2600" dirty="0">
                <a:latin typeface="Calibri"/>
                <a:cs typeface="Calibri"/>
              </a:rPr>
              <a:t>	</a:t>
            </a:r>
            <a:r>
              <a:rPr sz="2600" spc="-10" dirty="0">
                <a:latin typeface="Calibri"/>
                <a:cs typeface="Calibri"/>
              </a:rPr>
              <a:t>cihazdır;</a:t>
            </a:r>
            <a:r>
              <a:rPr sz="2600" dirty="0">
                <a:latin typeface="Calibri"/>
                <a:cs typeface="Calibri"/>
              </a:rPr>
              <a:t>	</a:t>
            </a:r>
            <a:r>
              <a:rPr sz="2600" spc="-20" dirty="0">
                <a:latin typeface="Calibri"/>
                <a:cs typeface="Calibri"/>
              </a:rPr>
              <a:t>veri</a:t>
            </a:r>
            <a:r>
              <a:rPr sz="2600" dirty="0">
                <a:latin typeface="Calibri"/>
                <a:cs typeface="Calibri"/>
              </a:rPr>
              <a:t>	</a:t>
            </a:r>
            <a:r>
              <a:rPr sz="2600" spc="-10" dirty="0">
                <a:latin typeface="Calibri"/>
                <a:cs typeface="Calibri"/>
              </a:rPr>
              <a:t>paketlerini</a:t>
            </a:r>
            <a:r>
              <a:rPr sz="2600" dirty="0">
                <a:latin typeface="Calibri"/>
                <a:cs typeface="Calibri"/>
              </a:rPr>
              <a:t>	</a:t>
            </a:r>
            <a:r>
              <a:rPr sz="2600" spc="-10" dirty="0">
                <a:latin typeface="Calibri"/>
                <a:cs typeface="Calibri"/>
              </a:rPr>
              <a:t>hedef </a:t>
            </a:r>
            <a:r>
              <a:rPr sz="2600" dirty="0">
                <a:latin typeface="Calibri"/>
                <a:cs typeface="Calibri"/>
              </a:rPr>
              <a:t>MAC</a:t>
            </a:r>
            <a:r>
              <a:rPr sz="2600" spc="-7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adresine</a:t>
            </a:r>
            <a:r>
              <a:rPr sz="2600" spc="-7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göre</a:t>
            </a:r>
            <a:r>
              <a:rPr sz="2600" spc="-60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yönlendirir.</a:t>
            </a:r>
            <a:endParaRPr sz="2600" dirty="0">
              <a:latin typeface="Calibri"/>
              <a:cs typeface="Calibri"/>
            </a:endParaRPr>
          </a:p>
          <a:p>
            <a:pPr marL="469900" marR="5080" indent="-457200" algn="just">
              <a:lnSpc>
                <a:spcPct val="90400"/>
              </a:lnSpc>
              <a:spcBef>
                <a:spcPts val="1930"/>
              </a:spcBef>
              <a:buClr>
                <a:srgbClr val="5B9BD4"/>
              </a:buClr>
              <a:buSzPct val="78846"/>
              <a:buFont typeface="Wingdings"/>
              <a:buChar char=""/>
              <a:tabLst>
                <a:tab pos="469900" algn="l"/>
              </a:tabLst>
            </a:pPr>
            <a:r>
              <a:rPr sz="2600" b="1" i="1" dirty="0">
                <a:solidFill>
                  <a:srgbClr val="F34D09"/>
                </a:solidFill>
                <a:latin typeface="Calibri"/>
                <a:cs typeface="Calibri"/>
              </a:rPr>
              <a:t>Router:</a:t>
            </a:r>
            <a:r>
              <a:rPr sz="2600" b="1" i="1" spc="180" dirty="0">
                <a:solidFill>
                  <a:srgbClr val="F34D09"/>
                </a:solidFill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Farklı</a:t>
            </a:r>
            <a:r>
              <a:rPr sz="2600" spc="18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ağlar</a:t>
            </a:r>
            <a:r>
              <a:rPr sz="2600" spc="18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arasındaki</a:t>
            </a:r>
            <a:r>
              <a:rPr sz="2600" spc="17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veri</a:t>
            </a:r>
            <a:r>
              <a:rPr sz="2600" spc="180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paketlerini </a:t>
            </a:r>
            <a:r>
              <a:rPr sz="2600" dirty="0">
                <a:latin typeface="Calibri"/>
                <a:cs typeface="Calibri"/>
              </a:rPr>
              <a:t>IP</a:t>
            </a:r>
            <a:r>
              <a:rPr sz="2600" spc="490" dirty="0">
                <a:latin typeface="Calibri"/>
                <a:cs typeface="Calibri"/>
              </a:rPr>
              <a:t>  </a:t>
            </a:r>
            <a:r>
              <a:rPr sz="2600" dirty="0">
                <a:latin typeface="Calibri"/>
                <a:cs typeface="Calibri"/>
              </a:rPr>
              <a:t>adreslerine</a:t>
            </a:r>
            <a:r>
              <a:rPr sz="2600" spc="490" dirty="0">
                <a:latin typeface="Calibri"/>
                <a:cs typeface="Calibri"/>
              </a:rPr>
              <a:t>  </a:t>
            </a:r>
            <a:r>
              <a:rPr sz="2600" dirty="0">
                <a:latin typeface="Calibri"/>
                <a:cs typeface="Calibri"/>
              </a:rPr>
              <a:t>göre</a:t>
            </a:r>
            <a:r>
              <a:rPr sz="2600" spc="490" dirty="0">
                <a:latin typeface="Calibri"/>
                <a:cs typeface="Calibri"/>
              </a:rPr>
              <a:t>  </a:t>
            </a:r>
            <a:r>
              <a:rPr sz="2600" dirty="0">
                <a:latin typeface="Calibri"/>
                <a:cs typeface="Calibri"/>
              </a:rPr>
              <a:t>yönlendiren</a:t>
            </a:r>
            <a:r>
              <a:rPr sz="2600" spc="495" dirty="0">
                <a:latin typeface="Calibri"/>
                <a:cs typeface="Calibri"/>
              </a:rPr>
              <a:t>  </a:t>
            </a:r>
            <a:r>
              <a:rPr sz="2600" spc="-10" dirty="0">
                <a:latin typeface="Calibri"/>
                <a:cs typeface="Calibri"/>
              </a:rPr>
              <a:t>cihazdır; </a:t>
            </a:r>
            <a:r>
              <a:rPr sz="2600" dirty="0">
                <a:latin typeface="Calibri"/>
                <a:cs typeface="Calibri"/>
              </a:rPr>
              <a:t>internet</a:t>
            </a:r>
            <a:r>
              <a:rPr sz="2600" spc="-10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gibi</a:t>
            </a:r>
            <a:r>
              <a:rPr sz="2600" spc="-7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geniş</a:t>
            </a:r>
            <a:r>
              <a:rPr sz="2600" spc="-8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ağlara</a:t>
            </a:r>
            <a:r>
              <a:rPr sz="2600" spc="-7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bağlantı</a:t>
            </a:r>
            <a:r>
              <a:rPr sz="2600" spc="-5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sağlar.</a:t>
            </a:r>
            <a:endParaRPr sz="2600" dirty="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19393" y="5904382"/>
            <a:ext cx="194945" cy="71310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r>
              <a:rPr sz="1200" spc="-10" dirty="0">
                <a:solidFill>
                  <a:srgbClr val="FFFFFF"/>
                </a:solidFill>
                <a:latin typeface="Times New Roman"/>
                <a:cs typeface="Times New Roman"/>
              </a:rPr>
              <a:t>22.09.2025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82600" y="170179"/>
            <a:ext cx="2787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10</a:t>
            </a:r>
            <a:endParaRPr sz="1800">
              <a:latin typeface="Microsoft Sans Serif"/>
              <a:cs typeface="Microsoft Sans Serif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8273795" y="1528572"/>
            <a:ext cx="3058795" cy="2935605"/>
            <a:chOff x="8273795" y="1528572"/>
            <a:chExt cx="3058795" cy="2935605"/>
          </a:xfrm>
        </p:grpSpPr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73795" y="3296411"/>
              <a:ext cx="3058668" cy="1167383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427719" y="1528572"/>
              <a:ext cx="2491739" cy="1499615"/>
            </a:xfrm>
            <a:prstGeom prst="rect">
              <a:avLst/>
            </a:prstGeom>
          </p:spPr>
        </p:pic>
      </p:grpSp>
      <p:sp>
        <p:nvSpPr>
          <p:cNvPr id="16" name="Metin kutusu 5">
            <a:extLst>
              <a:ext uri="{FF2B5EF4-FFF2-40B4-BE49-F238E27FC236}">
                <a16:creationId xmlns:a16="http://schemas.microsoft.com/office/drawing/2014/main" id="{DB5140C7-DD1E-6220-9265-C7146482736F}"/>
              </a:ext>
            </a:extLst>
          </p:cNvPr>
          <p:cNvSpPr txBox="1"/>
          <p:nvPr/>
        </p:nvSpPr>
        <p:spPr>
          <a:xfrm rot="5400000">
            <a:off x="-969035" y="3036957"/>
            <a:ext cx="2971800" cy="707886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kern="0"/>
            </a:defPPr>
          </a:lstStyle>
          <a:p>
            <a:pPr algn="ctr"/>
            <a:r>
              <a:rPr lang="en-US" sz="4000" b="1" dirty="0">
                <a:solidFill>
                  <a:schemeClr val="bg1"/>
                </a:solidFill>
              </a:rPr>
              <a:t>˗ˏˋ ★ ˎˊ˗</a:t>
            </a:r>
            <a:endParaRPr lang="tr-TR" sz="40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27556" y="669493"/>
            <a:ext cx="22669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05" dirty="0">
                <a:solidFill>
                  <a:srgbClr val="F88556"/>
                </a:solidFill>
                <a:latin typeface="Lucida Sans Unicode"/>
                <a:cs typeface="Lucida Sans Unicode"/>
              </a:rPr>
              <a:t>◤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325372" y="722833"/>
            <a:ext cx="983869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5771515" algn="l"/>
              </a:tabLst>
            </a:pPr>
            <a:r>
              <a:rPr b="0" u="heavy" dirty="0">
                <a:uFill>
                  <a:solidFill>
                    <a:srgbClr val="F88556"/>
                  </a:solidFill>
                </a:uFill>
                <a:latin typeface="Times New Roman"/>
                <a:cs typeface="Times New Roman"/>
              </a:rPr>
              <a:t>	</a:t>
            </a:r>
            <a:r>
              <a:rPr u="heavy" dirty="0">
                <a:uFill>
                  <a:solidFill>
                    <a:srgbClr val="F88556"/>
                  </a:solidFill>
                </a:uFill>
              </a:rPr>
              <a:t>Coğrafi</a:t>
            </a:r>
            <a:r>
              <a:rPr u="heavy" spc="-170" dirty="0">
                <a:uFill>
                  <a:solidFill>
                    <a:srgbClr val="F88556"/>
                  </a:solidFill>
                </a:uFill>
              </a:rPr>
              <a:t> </a:t>
            </a:r>
            <a:r>
              <a:rPr u="heavy" spc="-10" dirty="0">
                <a:uFill>
                  <a:solidFill>
                    <a:srgbClr val="F88556"/>
                  </a:solidFill>
                </a:uFill>
              </a:rPr>
              <a:t>Sınıflama 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487805" y="1443989"/>
            <a:ext cx="6758940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469265" indent="-456565">
              <a:lnSpc>
                <a:spcPct val="100000"/>
              </a:lnSpc>
              <a:spcBef>
                <a:spcPts val="105"/>
              </a:spcBef>
              <a:buClr>
                <a:srgbClr val="5B9BD4"/>
              </a:buClr>
              <a:buSzPct val="78846"/>
              <a:buFont typeface="Wingdings"/>
              <a:buChar char=""/>
              <a:tabLst>
                <a:tab pos="469265" algn="l"/>
                <a:tab pos="1434465" algn="l"/>
                <a:tab pos="3109595" algn="l"/>
                <a:tab pos="4153535" algn="l"/>
                <a:tab pos="5921375" algn="l"/>
              </a:tabLst>
            </a:pPr>
            <a:r>
              <a:rPr sz="2600" b="1" i="1" spc="-25" dirty="0">
                <a:solidFill>
                  <a:srgbClr val="F34D09"/>
                </a:solidFill>
                <a:latin typeface="Calibri"/>
                <a:cs typeface="Calibri"/>
              </a:rPr>
              <a:t>PAN</a:t>
            </a:r>
            <a:r>
              <a:rPr sz="2600" b="1" i="1" dirty="0">
                <a:solidFill>
                  <a:srgbClr val="F34D09"/>
                </a:solidFill>
                <a:latin typeface="Calibri"/>
                <a:cs typeface="Calibri"/>
              </a:rPr>
              <a:t>	</a:t>
            </a:r>
            <a:r>
              <a:rPr sz="2600" b="1" i="1" spc="-10" dirty="0">
                <a:solidFill>
                  <a:srgbClr val="F34D09"/>
                </a:solidFill>
                <a:latin typeface="Calibri"/>
                <a:cs typeface="Calibri"/>
              </a:rPr>
              <a:t>(Personal</a:t>
            </a:r>
            <a:r>
              <a:rPr sz="2600" b="1" i="1" dirty="0">
                <a:solidFill>
                  <a:srgbClr val="F34D09"/>
                </a:solidFill>
                <a:latin typeface="Calibri"/>
                <a:cs typeface="Calibri"/>
              </a:rPr>
              <a:t>	</a:t>
            </a:r>
            <a:r>
              <a:rPr sz="2600" b="1" i="1" spc="-20" dirty="0">
                <a:solidFill>
                  <a:srgbClr val="F34D09"/>
                </a:solidFill>
                <a:latin typeface="Calibri"/>
                <a:cs typeface="Calibri"/>
              </a:rPr>
              <a:t>Area</a:t>
            </a:r>
            <a:r>
              <a:rPr sz="2600" b="1" i="1" dirty="0">
                <a:solidFill>
                  <a:srgbClr val="F34D09"/>
                </a:solidFill>
                <a:latin typeface="Calibri"/>
                <a:cs typeface="Calibri"/>
              </a:rPr>
              <a:t>	</a:t>
            </a:r>
            <a:r>
              <a:rPr sz="2600" b="1" i="1" spc="-10" dirty="0">
                <a:solidFill>
                  <a:srgbClr val="F34D09"/>
                </a:solidFill>
                <a:latin typeface="Calibri"/>
                <a:cs typeface="Calibri"/>
              </a:rPr>
              <a:t>Network):</a:t>
            </a:r>
            <a:r>
              <a:rPr sz="2600" b="1" i="1" dirty="0">
                <a:solidFill>
                  <a:srgbClr val="F34D09"/>
                </a:solidFill>
                <a:latin typeface="Calibri"/>
                <a:cs typeface="Calibri"/>
              </a:rPr>
              <a:t>	</a:t>
            </a:r>
            <a:r>
              <a:rPr sz="2600" spc="-10" dirty="0">
                <a:latin typeface="Calibri"/>
                <a:cs typeface="Calibri"/>
              </a:rPr>
              <a:t>Kişisel</a:t>
            </a:r>
            <a:endParaRPr sz="2600" dirty="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945004" y="1721053"/>
            <a:ext cx="6299835" cy="422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1704339" algn="l"/>
                <a:tab pos="2557780" algn="l"/>
                <a:tab pos="4003040" algn="l"/>
                <a:tab pos="5772150" algn="l"/>
              </a:tabLst>
            </a:pPr>
            <a:r>
              <a:rPr sz="2600" spc="-10" dirty="0">
                <a:latin typeface="Calibri"/>
                <a:cs typeface="Calibri"/>
              </a:rPr>
              <a:t>cihazların</a:t>
            </a:r>
            <a:r>
              <a:rPr sz="2600" dirty="0">
                <a:latin typeface="Calibri"/>
                <a:cs typeface="Calibri"/>
              </a:rPr>
              <a:t>	</a:t>
            </a:r>
            <a:r>
              <a:rPr sz="2600" spc="-20" dirty="0">
                <a:latin typeface="Calibri"/>
                <a:cs typeface="Calibri"/>
              </a:rPr>
              <a:t>(ör.</a:t>
            </a:r>
            <a:r>
              <a:rPr sz="2600" dirty="0">
                <a:latin typeface="Calibri"/>
                <a:cs typeface="Calibri"/>
              </a:rPr>
              <a:t>	</a:t>
            </a:r>
            <a:r>
              <a:rPr sz="2600" spc="-10" dirty="0">
                <a:latin typeface="Calibri"/>
                <a:cs typeface="Calibri"/>
              </a:rPr>
              <a:t>telefon,</a:t>
            </a:r>
            <a:r>
              <a:rPr sz="2600" dirty="0">
                <a:latin typeface="Calibri"/>
                <a:cs typeface="Calibri"/>
              </a:rPr>
              <a:t>	</a:t>
            </a:r>
            <a:r>
              <a:rPr sz="2600" spc="-10" dirty="0">
                <a:latin typeface="Calibri"/>
                <a:cs typeface="Calibri"/>
              </a:rPr>
              <a:t>bilgisayar)</a:t>
            </a:r>
            <a:r>
              <a:rPr sz="2600" dirty="0">
                <a:latin typeface="Calibri"/>
                <a:cs typeface="Calibri"/>
              </a:rPr>
              <a:t>	</a:t>
            </a:r>
            <a:r>
              <a:rPr sz="2600" spc="-20" dirty="0">
                <a:latin typeface="Calibri"/>
                <a:cs typeface="Calibri"/>
              </a:rPr>
              <a:t>kısa</a:t>
            </a:r>
            <a:endParaRPr sz="2600" dirty="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945004" y="1998980"/>
            <a:ext cx="6297930" cy="699770"/>
          </a:xfrm>
          <a:prstGeom prst="rect">
            <a:avLst/>
          </a:prstGeom>
        </p:spPr>
        <p:txBody>
          <a:bodyPr vert="horz" wrap="square" lIns="0" tIns="132080" rIns="0" bIns="0" rtlCol="0">
            <a:spAutoFit/>
          </a:bodyPr>
          <a:lstStyle/>
          <a:p>
            <a:pPr marL="12700" marR="5080">
              <a:lnSpc>
                <a:spcPct val="70000"/>
              </a:lnSpc>
              <a:spcBef>
                <a:spcPts val="1040"/>
              </a:spcBef>
              <a:tabLst>
                <a:tab pos="1507490" algn="l"/>
                <a:tab pos="2894330" algn="l"/>
                <a:tab pos="4378960" algn="l"/>
                <a:tab pos="5819140" algn="l"/>
              </a:tabLst>
            </a:pPr>
            <a:r>
              <a:rPr sz="2600" spc="-10" dirty="0" err="1" smtClean="0">
                <a:latin typeface="Calibri"/>
                <a:cs typeface="Calibri"/>
              </a:rPr>
              <a:t>mesafede</a:t>
            </a:r>
            <a:r>
              <a:rPr sz="2600" dirty="0" smtClean="0">
                <a:latin typeface="Calibri"/>
                <a:cs typeface="Calibri"/>
              </a:rPr>
              <a:t>	</a:t>
            </a:r>
            <a:r>
              <a:rPr sz="2600" spc="-10" dirty="0" err="1" smtClean="0">
                <a:latin typeface="Calibri"/>
                <a:cs typeface="Calibri"/>
              </a:rPr>
              <a:t>birbiriyle</a:t>
            </a:r>
            <a:r>
              <a:rPr sz="2600" dirty="0" smtClean="0">
                <a:latin typeface="Calibri"/>
                <a:cs typeface="Calibri"/>
              </a:rPr>
              <a:t>	</a:t>
            </a:r>
            <a:r>
              <a:rPr sz="2600" spc="-10" dirty="0" err="1" smtClean="0">
                <a:latin typeface="Calibri"/>
                <a:cs typeface="Calibri"/>
              </a:rPr>
              <a:t>iletişimini</a:t>
            </a:r>
            <a:r>
              <a:rPr sz="2600" dirty="0" smtClean="0">
                <a:latin typeface="Calibri"/>
                <a:cs typeface="Calibri"/>
              </a:rPr>
              <a:t>	</a:t>
            </a:r>
            <a:r>
              <a:rPr sz="2600" spc="-10" dirty="0" err="1" smtClean="0">
                <a:latin typeface="Calibri"/>
                <a:cs typeface="Calibri"/>
              </a:rPr>
              <a:t>sağlamak</a:t>
            </a:r>
            <a:r>
              <a:rPr sz="2600" dirty="0" smtClean="0">
                <a:latin typeface="Calibri"/>
                <a:cs typeface="Calibri"/>
              </a:rPr>
              <a:t>	</a:t>
            </a:r>
            <a:r>
              <a:rPr sz="2600" spc="-20" dirty="0" err="1" smtClean="0">
                <a:latin typeface="Calibri"/>
                <a:cs typeface="Calibri"/>
              </a:rPr>
              <a:t>için</a:t>
            </a:r>
            <a:r>
              <a:rPr sz="2600" spc="-20" dirty="0" smtClean="0">
                <a:latin typeface="Calibri"/>
                <a:cs typeface="Calibri"/>
              </a:rPr>
              <a:t> </a:t>
            </a:r>
            <a:r>
              <a:rPr sz="2600" dirty="0" err="1" smtClean="0">
                <a:latin typeface="Calibri"/>
                <a:cs typeface="Calibri"/>
              </a:rPr>
              <a:t>kullanılan</a:t>
            </a:r>
            <a:r>
              <a:rPr sz="2600" spc="-45" dirty="0" smtClean="0">
                <a:latin typeface="Calibri"/>
                <a:cs typeface="Calibri"/>
              </a:rPr>
              <a:t> </a:t>
            </a:r>
            <a:r>
              <a:rPr sz="2600" dirty="0" err="1" smtClean="0">
                <a:latin typeface="Calibri"/>
                <a:cs typeface="Calibri"/>
              </a:rPr>
              <a:t>küçük</a:t>
            </a:r>
            <a:r>
              <a:rPr sz="2600" spc="-55" dirty="0" smtClean="0">
                <a:latin typeface="Calibri"/>
                <a:cs typeface="Calibri"/>
              </a:rPr>
              <a:t> </a:t>
            </a:r>
            <a:r>
              <a:rPr sz="2600" dirty="0" err="1" smtClean="0">
                <a:latin typeface="Calibri"/>
                <a:cs typeface="Calibri"/>
              </a:rPr>
              <a:t>ölçekli</a:t>
            </a:r>
            <a:r>
              <a:rPr sz="2600" spc="-65" dirty="0" smtClean="0">
                <a:latin typeface="Calibri"/>
                <a:cs typeface="Calibri"/>
              </a:rPr>
              <a:t> </a:t>
            </a:r>
            <a:r>
              <a:rPr sz="2600" spc="-10" dirty="0" err="1" smtClean="0">
                <a:latin typeface="Calibri"/>
                <a:cs typeface="Calibri"/>
              </a:rPr>
              <a:t>ağdır</a:t>
            </a:r>
            <a:r>
              <a:rPr sz="2600" spc="-10" dirty="0" smtClean="0">
                <a:latin typeface="Calibri"/>
                <a:cs typeface="Calibri"/>
              </a:rPr>
              <a:t>.</a:t>
            </a:r>
            <a:endParaRPr sz="2600" dirty="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487805" y="2806700"/>
            <a:ext cx="6758305" cy="699770"/>
          </a:xfrm>
          <a:prstGeom prst="rect">
            <a:avLst/>
          </a:prstGeom>
        </p:spPr>
        <p:txBody>
          <a:bodyPr vert="horz" wrap="square" lIns="0" tIns="132080" rIns="0" bIns="0" rtlCol="0">
            <a:spAutoFit/>
          </a:bodyPr>
          <a:lstStyle/>
          <a:p>
            <a:pPr marL="469900" marR="5080" indent="-457200">
              <a:lnSpc>
                <a:spcPct val="70000"/>
              </a:lnSpc>
              <a:spcBef>
                <a:spcPts val="1040"/>
              </a:spcBef>
              <a:buClr>
                <a:srgbClr val="5B9BD4"/>
              </a:buClr>
              <a:buSzPct val="78846"/>
              <a:buFont typeface="Wingdings"/>
              <a:buChar char=""/>
              <a:tabLst>
                <a:tab pos="469900" algn="l"/>
                <a:tab pos="1229995" algn="l"/>
                <a:tab pos="2295525" algn="l"/>
                <a:tab pos="2940050" algn="l"/>
                <a:tab pos="3784600" algn="l"/>
                <a:tab pos="4866640" algn="l"/>
                <a:tab pos="6431915" algn="l"/>
              </a:tabLst>
            </a:pPr>
            <a:r>
              <a:rPr sz="2600" b="1" i="1" dirty="0">
                <a:solidFill>
                  <a:srgbClr val="F34D09"/>
                </a:solidFill>
                <a:latin typeface="Calibri"/>
                <a:cs typeface="Calibri"/>
              </a:rPr>
              <a:t>LAN</a:t>
            </a:r>
            <a:r>
              <a:rPr sz="2600" b="1" i="1" spc="55" dirty="0">
                <a:solidFill>
                  <a:srgbClr val="F34D09"/>
                </a:solidFill>
                <a:latin typeface="Calibri"/>
                <a:cs typeface="Calibri"/>
              </a:rPr>
              <a:t> </a:t>
            </a:r>
            <a:r>
              <a:rPr sz="2600" b="1" i="1" dirty="0">
                <a:solidFill>
                  <a:srgbClr val="F34D09"/>
                </a:solidFill>
                <a:latin typeface="Calibri"/>
                <a:cs typeface="Calibri"/>
              </a:rPr>
              <a:t>(Local</a:t>
            </a:r>
            <a:r>
              <a:rPr sz="2600" b="1" i="1" spc="70" dirty="0">
                <a:solidFill>
                  <a:srgbClr val="F34D09"/>
                </a:solidFill>
                <a:latin typeface="Calibri"/>
                <a:cs typeface="Calibri"/>
              </a:rPr>
              <a:t> </a:t>
            </a:r>
            <a:r>
              <a:rPr sz="2600" b="1" i="1" dirty="0">
                <a:solidFill>
                  <a:srgbClr val="F34D09"/>
                </a:solidFill>
                <a:latin typeface="Calibri"/>
                <a:cs typeface="Calibri"/>
              </a:rPr>
              <a:t>Area</a:t>
            </a:r>
            <a:r>
              <a:rPr sz="2600" b="1" i="1" spc="55" dirty="0">
                <a:solidFill>
                  <a:srgbClr val="F34D09"/>
                </a:solidFill>
                <a:latin typeface="Calibri"/>
                <a:cs typeface="Calibri"/>
              </a:rPr>
              <a:t> </a:t>
            </a:r>
            <a:r>
              <a:rPr sz="2600" b="1" i="1" dirty="0">
                <a:solidFill>
                  <a:srgbClr val="F34D09"/>
                </a:solidFill>
                <a:latin typeface="Calibri"/>
                <a:cs typeface="Calibri"/>
              </a:rPr>
              <a:t>Network):</a:t>
            </a:r>
            <a:r>
              <a:rPr sz="2600" b="1" i="1" spc="60" dirty="0">
                <a:solidFill>
                  <a:srgbClr val="F34D09"/>
                </a:solidFill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Aynı</a:t>
            </a:r>
            <a:r>
              <a:rPr sz="2600" spc="5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bina</a:t>
            </a:r>
            <a:r>
              <a:rPr sz="2600" spc="6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veya</a:t>
            </a:r>
            <a:r>
              <a:rPr sz="2600" spc="55" dirty="0">
                <a:latin typeface="Calibri"/>
                <a:cs typeface="Calibri"/>
              </a:rPr>
              <a:t> </a:t>
            </a:r>
            <a:r>
              <a:rPr sz="2600" spc="-20" dirty="0">
                <a:latin typeface="Calibri"/>
                <a:cs typeface="Calibri"/>
              </a:rPr>
              <a:t>ofis gibi</a:t>
            </a:r>
            <a:r>
              <a:rPr sz="2600" dirty="0">
                <a:latin typeface="Calibri"/>
                <a:cs typeface="Calibri"/>
              </a:rPr>
              <a:t>	</a:t>
            </a:r>
            <a:r>
              <a:rPr sz="2600" spc="-10" dirty="0">
                <a:latin typeface="Calibri"/>
                <a:cs typeface="Calibri"/>
              </a:rPr>
              <a:t>küçük</a:t>
            </a:r>
            <a:r>
              <a:rPr sz="2600" dirty="0">
                <a:latin typeface="Calibri"/>
                <a:cs typeface="Calibri"/>
              </a:rPr>
              <a:t>	</a:t>
            </a:r>
            <a:r>
              <a:rPr sz="2600" spc="-25" dirty="0">
                <a:latin typeface="Calibri"/>
                <a:cs typeface="Calibri"/>
              </a:rPr>
              <a:t>bir</a:t>
            </a:r>
            <a:r>
              <a:rPr sz="2600" dirty="0">
                <a:latin typeface="Calibri"/>
                <a:cs typeface="Calibri"/>
              </a:rPr>
              <a:t>	</a:t>
            </a:r>
            <a:r>
              <a:rPr sz="2600" spc="-20" dirty="0">
                <a:latin typeface="Calibri"/>
                <a:cs typeface="Calibri"/>
              </a:rPr>
              <a:t>alan</a:t>
            </a:r>
            <a:r>
              <a:rPr sz="2600" dirty="0">
                <a:latin typeface="Calibri"/>
                <a:cs typeface="Calibri"/>
              </a:rPr>
              <a:t>	</a:t>
            </a:r>
            <a:r>
              <a:rPr sz="2600" spc="-10" dirty="0">
                <a:latin typeface="Calibri"/>
                <a:cs typeface="Calibri"/>
              </a:rPr>
              <a:t>içinde</a:t>
            </a:r>
            <a:r>
              <a:rPr sz="2600" dirty="0">
                <a:latin typeface="Calibri"/>
                <a:cs typeface="Calibri"/>
              </a:rPr>
              <a:t>	</a:t>
            </a:r>
            <a:r>
              <a:rPr sz="2600" spc="-10" dirty="0">
                <a:latin typeface="Calibri"/>
                <a:cs typeface="Calibri"/>
              </a:rPr>
              <a:t>kullanılan</a:t>
            </a:r>
            <a:r>
              <a:rPr sz="2600" dirty="0">
                <a:latin typeface="Calibri"/>
                <a:cs typeface="Calibri"/>
              </a:rPr>
              <a:t>	</a:t>
            </a:r>
            <a:r>
              <a:rPr sz="2600" spc="-25" dirty="0">
                <a:latin typeface="Calibri"/>
                <a:cs typeface="Calibri"/>
              </a:rPr>
              <a:t>ve</a:t>
            </a:r>
            <a:endParaRPr sz="2600" dirty="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945004" y="3361690"/>
            <a:ext cx="6299200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1629410" algn="l"/>
                <a:tab pos="2501265" algn="l"/>
                <a:tab pos="3339465" algn="l"/>
                <a:tab pos="4932680" algn="l"/>
              </a:tabLst>
            </a:pPr>
            <a:r>
              <a:rPr sz="2600" spc="-10" dirty="0">
                <a:latin typeface="Calibri"/>
                <a:cs typeface="Calibri"/>
              </a:rPr>
              <a:t>cihazların</a:t>
            </a:r>
            <a:r>
              <a:rPr sz="2600" dirty="0">
                <a:latin typeface="Calibri"/>
                <a:cs typeface="Calibri"/>
              </a:rPr>
              <a:t>	</a:t>
            </a:r>
            <a:r>
              <a:rPr sz="2600" spc="-10" dirty="0">
                <a:latin typeface="Calibri"/>
                <a:cs typeface="Calibri"/>
              </a:rPr>
              <a:t>hızlı</a:t>
            </a:r>
            <a:r>
              <a:rPr sz="2600" dirty="0">
                <a:latin typeface="Calibri"/>
                <a:cs typeface="Calibri"/>
              </a:rPr>
              <a:t>	</a:t>
            </a:r>
            <a:r>
              <a:rPr sz="2600" spc="-20" dirty="0">
                <a:latin typeface="Calibri"/>
                <a:cs typeface="Calibri"/>
              </a:rPr>
              <a:t>veri</a:t>
            </a:r>
            <a:r>
              <a:rPr sz="2600" dirty="0">
                <a:latin typeface="Calibri"/>
                <a:cs typeface="Calibri"/>
              </a:rPr>
              <a:t>	</a:t>
            </a:r>
            <a:r>
              <a:rPr sz="2600" spc="-10" dirty="0">
                <a:latin typeface="Calibri"/>
                <a:cs typeface="Calibri"/>
              </a:rPr>
              <a:t>paylaşımı</a:t>
            </a:r>
            <a:r>
              <a:rPr sz="2600" dirty="0">
                <a:latin typeface="Calibri"/>
                <a:cs typeface="Calibri"/>
              </a:rPr>
              <a:t>	</a:t>
            </a:r>
            <a:r>
              <a:rPr sz="2600" spc="-10" dirty="0">
                <a:latin typeface="Calibri"/>
                <a:cs typeface="Calibri"/>
              </a:rPr>
              <a:t>yapmasını</a:t>
            </a:r>
            <a:endParaRPr sz="2600" dirty="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945004" y="3639058"/>
            <a:ext cx="2709545" cy="422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-10" dirty="0">
                <a:latin typeface="Calibri"/>
                <a:cs typeface="Calibri"/>
              </a:rPr>
              <a:t>sağlayan</a:t>
            </a:r>
            <a:r>
              <a:rPr sz="2600" spc="-8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yerel</a:t>
            </a:r>
            <a:r>
              <a:rPr sz="2600" spc="-85" dirty="0">
                <a:latin typeface="Calibri"/>
                <a:cs typeface="Calibri"/>
              </a:rPr>
              <a:t> </a:t>
            </a:r>
            <a:r>
              <a:rPr sz="2600" spc="-30" dirty="0">
                <a:latin typeface="Calibri"/>
                <a:cs typeface="Calibri"/>
              </a:rPr>
              <a:t>ağdır.</a:t>
            </a:r>
            <a:endParaRPr sz="2600" dirty="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487805" y="4170934"/>
            <a:ext cx="6757670" cy="2341880"/>
          </a:xfrm>
          <a:prstGeom prst="rect">
            <a:avLst/>
          </a:prstGeom>
        </p:spPr>
        <p:txBody>
          <a:bodyPr vert="horz" wrap="square" lIns="0" tIns="132080" rIns="0" bIns="0" rtlCol="0">
            <a:spAutoFit/>
          </a:bodyPr>
          <a:lstStyle/>
          <a:p>
            <a:pPr marL="469900" marR="6350" indent="-457200" algn="just">
              <a:lnSpc>
                <a:spcPct val="70000"/>
              </a:lnSpc>
              <a:spcBef>
                <a:spcPts val="1040"/>
              </a:spcBef>
              <a:buClr>
                <a:srgbClr val="5B9BD4"/>
              </a:buClr>
              <a:buSzPct val="78846"/>
              <a:buFont typeface="Wingdings"/>
              <a:buChar char=""/>
              <a:tabLst>
                <a:tab pos="469900" algn="l"/>
              </a:tabLst>
            </a:pPr>
            <a:r>
              <a:rPr sz="2600" b="1" i="1" dirty="0">
                <a:solidFill>
                  <a:srgbClr val="F34D09"/>
                </a:solidFill>
                <a:latin typeface="Calibri"/>
                <a:cs typeface="Calibri"/>
              </a:rPr>
              <a:t>MAN</a:t>
            </a:r>
            <a:r>
              <a:rPr sz="2600" b="1" i="1" spc="265" dirty="0">
                <a:solidFill>
                  <a:srgbClr val="F34D09"/>
                </a:solidFill>
                <a:latin typeface="Calibri"/>
                <a:cs typeface="Calibri"/>
              </a:rPr>
              <a:t> </a:t>
            </a:r>
            <a:r>
              <a:rPr sz="2600" b="1" i="1" dirty="0">
                <a:solidFill>
                  <a:srgbClr val="F34D09"/>
                </a:solidFill>
                <a:latin typeface="Calibri"/>
                <a:cs typeface="Calibri"/>
              </a:rPr>
              <a:t>(Metropolitan</a:t>
            </a:r>
            <a:r>
              <a:rPr sz="2600" b="1" i="1" spc="265" dirty="0">
                <a:solidFill>
                  <a:srgbClr val="F34D09"/>
                </a:solidFill>
                <a:latin typeface="Calibri"/>
                <a:cs typeface="Calibri"/>
              </a:rPr>
              <a:t> </a:t>
            </a:r>
            <a:r>
              <a:rPr sz="2600" b="1" i="1" dirty="0">
                <a:solidFill>
                  <a:srgbClr val="F34D09"/>
                </a:solidFill>
                <a:latin typeface="Calibri"/>
                <a:cs typeface="Calibri"/>
              </a:rPr>
              <a:t>Area</a:t>
            </a:r>
            <a:r>
              <a:rPr sz="2600" b="1" i="1" spc="265" dirty="0">
                <a:solidFill>
                  <a:srgbClr val="F34D09"/>
                </a:solidFill>
                <a:latin typeface="Calibri"/>
                <a:cs typeface="Calibri"/>
              </a:rPr>
              <a:t> </a:t>
            </a:r>
            <a:r>
              <a:rPr sz="2600" b="1" i="1" dirty="0">
                <a:solidFill>
                  <a:srgbClr val="F34D09"/>
                </a:solidFill>
                <a:latin typeface="Calibri"/>
                <a:cs typeface="Calibri"/>
              </a:rPr>
              <a:t>Network):</a:t>
            </a:r>
            <a:r>
              <a:rPr sz="2600" b="1" i="1" spc="270" dirty="0">
                <a:solidFill>
                  <a:srgbClr val="F34D09"/>
                </a:solidFill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Bir</a:t>
            </a:r>
            <a:r>
              <a:rPr sz="2600" spc="260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şehir </a:t>
            </a:r>
            <a:r>
              <a:rPr sz="2600" dirty="0">
                <a:latin typeface="Calibri"/>
                <a:cs typeface="Calibri"/>
              </a:rPr>
              <a:t>veya</a:t>
            </a:r>
            <a:r>
              <a:rPr sz="2600" spc="120" dirty="0">
                <a:latin typeface="Calibri"/>
                <a:cs typeface="Calibri"/>
              </a:rPr>
              <a:t>  </a:t>
            </a:r>
            <a:r>
              <a:rPr sz="2600" dirty="0">
                <a:latin typeface="Calibri"/>
                <a:cs typeface="Calibri"/>
              </a:rPr>
              <a:t>kampüs</a:t>
            </a:r>
            <a:r>
              <a:rPr sz="2600" spc="120" dirty="0">
                <a:latin typeface="Calibri"/>
                <a:cs typeface="Calibri"/>
              </a:rPr>
              <a:t>  </a:t>
            </a:r>
            <a:r>
              <a:rPr sz="2600" dirty="0">
                <a:latin typeface="Calibri"/>
                <a:cs typeface="Calibri"/>
              </a:rPr>
              <a:t>gibi</a:t>
            </a:r>
            <a:r>
              <a:rPr sz="2600" spc="120" dirty="0">
                <a:latin typeface="Calibri"/>
                <a:cs typeface="Calibri"/>
              </a:rPr>
              <a:t>  </a:t>
            </a:r>
            <a:r>
              <a:rPr sz="2600" dirty="0">
                <a:latin typeface="Calibri"/>
                <a:cs typeface="Calibri"/>
              </a:rPr>
              <a:t>geniş</a:t>
            </a:r>
            <a:r>
              <a:rPr sz="2600" spc="114" dirty="0">
                <a:latin typeface="Calibri"/>
                <a:cs typeface="Calibri"/>
              </a:rPr>
              <a:t>  </a:t>
            </a:r>
            <a:r>
              <a:rPr sz="2600" dirty="0">
                <a:latin typeface="Calibri"/>
                <a:cs typeface="Calibri"/>
              </a:rPr>
              <a:t>bir</a:t>
            </a:r>
            <a:r>
              <a:rPr sz="2600" spc="125" dirty="0">
                <a:latin typeface="Calibri"/>
                <a:cs typeface="Calibri"/>
              </a:rPr>
              <a:t>  </a:t>
            </a:r>
            <a:r>
              <a:rPr sz="2600" dirty="0">
                <a:latin typeface="Calibri"/>
                <a:cs typeface="Calibri"/>
              </a:rPr>
              <a:t>alanı</a:t>
            </a:r>
            <a:r>
              <a:rPr sz="2600" spc="120" dirty="0">
                <a:latin typeface="Calibri"/>
                <a:cs typeface="Calibri"/>
              </a:rPr>
              <a:t>  </a:t>
            </a:r>
            <a:r>
              <a:rPr sz="2600" spc="-10" dirty="0">
                <a:latin typeface="Calibri"/>
                <a:cs typeface="Calibri"/>
              </a:rPr>
              <a:t>kapsayan, </a:t>
            </a:r>
            <a:r>
              <a:rPr sz="2600" dirty="0">
                <a:latin typeface="Calibri"/>
                <a:cs typeface="Calibri"/>
              </a:rPr>
              <a:t>LAN’leri</a:t>
            </a:r>
            <a:r>
              <a:rPr sz="2600" spc="-6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birbirine</a:t>
            </a:r>
            <a:r>
              <a:rPr sz="2600" spc="-6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bağlayan</a:t>
            </a:r>
            <a:r>
              <a:rPr sz="2600" spc="-4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bölgesel</a:t>
            </a:r>
            <a:r>
              <a:rPr sz="2600" spc="-7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bir</a:t>
            </a:r>
            <a:r>
              <a:rPr sz="2600" spc="-3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ağdır.</a:t>
            </a:r>
            <a:endParaRPr sz="2600" dirty="0">
              <a:latin typeface="Calibri"/>
              <a:cs typeface="Calibri"/>
            </a:endParaRPr>
          </a:p>
          <a:p>
            <a:pPr marL="469900" marR="5080" indent="-457200" algn="just">
              <a:lnSpc>
                <a:spcPct val="70000"/>
              </a:lnSpc>
              <a:spcBef>
                <a:spcPts val="2000"/>
              </a:spcBef>
              <a:buClr>
                <a:srgbClr val="5B9BD4"/>
              </a:buClr>
              <a:buSzPct val="78846"/>
              <a:buFont typeface="Wingdings"/>
              <a:buChar char=""/>
              <a:tabLst>
                <a:tab pos="469900" algn="l"/>
              </a:tabLst>
            </a:pPr>
            <a:r>
              <a:rPr sz="2600" b="1" i="1" dirty="0">
                <a:solidFill>
                  <a:srgbClr val="F34D09"/>
                </a:solidFill>
                <a:latin typeface="Calibri"/>
                <a:cs typeface="Calibri"/>
              </a:rPr>
              <a:t>WAN</a:t>
            </a:r>
            <a:r>
              <a:rPr sz="2600" b="1" i="1" spc="290" dirty="0">
                <a:solidFill>
                  <a:srgbClr val="F34D09"/>
                </a:solidFill>
                <a:latin typeface="Calibri"/>
                <a:cs typeface="Calibri"/>
              </a:rPr>
              <a:t>  </a:t>
            </a:r>
            <a:r>
              <a:rPr sz="2600" b="1" i="1" dirty="0">
                <a:solidFill>
                  <a:srgbClr val="F34D09"/>
                </a:solidFill>
                <a:latin typeface="Calibri"/>
                <a:cs typeface="Calibri"/>
              </a:rPr>
              <a:t>(Wide</a:t>
            </a:r>
            <a:r>
              <a:rPr sz="2600" b="1" i="1" spc="285" dirty="0">
                <a:solidFill>
                  <a:srgbClr val="F34D09"/>
                </a:solidFill>
                <a:latin typeface="Calibri"/>
                <a:cs typeface="Calibri"/>
              </a:rPr>
              <a:t>  </a:t>
            </a:r>
            <a:r>
              <a:rPr sz="2600" b="1" i="1" dirty="0">
                <a:solidFill>
                  <a:srgbClr val="F34D09"/>
                </a:solidFill>
                <a:latin typeface="Calibri"/>
                <a:cs typeface="Calibri"/>
              </a:rPr>
              <a:t>Area</a:t>
            </a:r>
            <a:r>
              <a:rPr sz="2600" b="1" i="1" spc="285" dirty="0">
                <a:solidFill>
                  <a:srgbClr val="F34D09"/>
                </a:solidFill>
                <a:latin typeface="Calibri"/>
                <a:cs typeface="Calibri"/>
              </a:rPr>
              <a:t>  </a:t>
            </a:r>
            <a:r>
              <a:rPr sz="2600" b="1" i="1" dirty="0">
                <a:solidFill>
                  <a:srgbClr val="F34D09"/>
                </a:solidFill>
                <a:latin typeface="Calibri"/>
                <a:cs typeface="Calibri"/>
              </a:rPr>
              <a:t>Network):</a:t>
            </a:r>
            <a:r>
              <a:rPr sz="2600" b="1" i="1" spc="285" dirty="0">
                <a:solidFill>
                  <a:srgbClr val="F34D09"/>
                </a:solidFill>
                <a:latin typeface="Calibri"/>
                <a:cs typeface="Calibri"/>
              </a:rPr>
              <a:t>  </a:t>
            </a:r>
            <a:r>
              <a:rPr sz="2600" dirty="0">
                <a:latin typeface="Calibri"/>
                <a:cs typeface="Calibri"/>
              </a:rPr>
              <a:t>Ülkeler</a:t>
            </a:r>
            <a:r>
              <a:rPr sz="2600" spc="290" dirty="0">
                <a:latin typeface="Calibri"/>
                <a:cs typeface="Calibri"/>
              </a:rPr>
              <a:t>  </a:t>
            </a:r>
            <a:r>
              <a:rPr sz="2600" spc="-20" dirty="0">
                <a:latin typeface="Calibri"/>
                <a:cs typeface="Calibri"/>
              </a:rPr>
              <a:t>veya </a:t>
            </a:r>
            <a:r>
              <a:rPr sz="2600" dirty="0">
                <a:latin typeface="Calibri"/>
                <a:cs typeface="Calibri"/>
              </a:rPr>
              <a:t>kıtalar</a:t>
            </a:r>
            <a:r>
              <a:rPr sz="2600" spc="195" dirty="0">
                <a:latin typeface="Calibri"/>
                <a:cs typeface="Calibri"/>
              </a:rPr>
              <a:t>  </a:t>
            </a:r>
            <a:r>
              <a:rPr sz="2600" dirty="0">
                <a:latin typeface="Calibri"/>
                <a:cs typeface="Calibri"/>
              </a:rPr>
              <a:t>gibi</a:t>
            </a:r>
            <a:r>
              <a:rPr sz="2600" spc="190" dirty="0">
                <a:latin typeface="Calibri"/>
                <a:cs typeface="Calibri"/>
              </a:rPr>
              <a:t>  </a:t>
            </a:r>
            <a:r>
              <a:rPr sz="2600" dirty="0">
                <a:latin typeface="Calibri"/>
                <a:cs typeface="Calibri"/>
              </a:rPr>
              <a:t>geniş</a:t>
            </a:r>
            <a:r>
              <a:rPr sz="2600" spc="190" dirty="0">
                <a:latin typeface="Calibri"/>
                <a:cs typeface="Calibri"/>
              </a:rPr>
              <a:t>  </a:t>
            </a:r>
            <a:r>
              <a:rPr sz="2600" dirty="0">
                <a:latin typeface="Calibri"/>
                <a:cs typeface="Calibri"/>
              </a:rPr>
              <a:t>coğrafi</a:t>
            </a:r>
            <a:r>
              <a:rPr sz="2600" spc="190" dirty="0">
                <a:latin typeface="Calibri"/>
                <a:cs typeface="Calibri"/>
              </a:rPr>
              <a:t>  </a:t>
            </a:r>
            <a:r>
              <a:rPr sz="2600" dirty="0">
                <a:latin typeface="Calibri"/>
                <a:cs typeface="Calibri"/>
              </a:rPr>
              <a:t>alanları</a:t>
            </a:r>
            <a:r>
              <a:rPr sz="2600" spc="190" dirty="0">
                <a:latin typeface="Calibri"/>
                <a:cs typeface="Calibri"/>
              </a:rPr>
              <a:t>  </a:t>
            </a:r>
            <a:r>
              <a:rPr sz="2600" spc="-10" dirty="0">
                <a:latin typeface="Calibri"/>
                <a:cs typeface="Calibri"/>
              </a:rPr>
              <a:t>kapsayan, </a:t>
            </a:r>
            <a:r>
              <a:rPr sz="2600" dirty="0">
                <a:latin typeface="Calibri"/>
                <a:cs typeface="Calibri"/>
              </a:rPr>
              <a:t>genellikle</a:t>
            </a:r>
            <a:r>
              <a:rPr sz="2600" spc="105" dirty="0">
                <a:latin typeface="Calibri"/>
                <a:cs typeface="Calibri"/>
              </a:rPr>
              <a:t>  </a:t>
            </a:r>
            <a:r>
              <a:rPr sz="2600" dirty="0">
                <a:latin typeface="Calibri"/>
                <a:cs typeface="Calibri"/>
              </a:rPr>
              <a:t>birçok</a:t>
            </a:r>
            <a:r>
              <a:rPr sz="2600" spc="105" dirty="0">
                <a:latin typeface="Calibri"/>
                <a:cs typeface="Calibri"/>
              </a:rPr>
              <a:t>  </a:t>
            </a:r>
            <a:r>
              <a:rPr sz="2600" dirty="0">
                <a:latin typeface="Calibri"/>
                <a:cs typeface="Calibri"/>
              </a:rPr>
              <a:t>LAN</a:t>
            </a:r>
            <a:r>
              <a:rPr sz="2600" spc="110" dirty="0">
                <a:latin typeface="Calibri"/>
                <a:cs typeface="Calibri"/>
              </a:rPr>
              <a:t>  </a:t>
            </a:r>
            <a:r>
              <a:rPr sz="2600" dirty="0">
                <a:latin typeface="Calibri"/>
                <a:cs typeface="Calibri"/>
              </a:rPr>
              <a:t>ve</a:t>
            </a:r>
            <a:r>
              <a:rPr sz="2600" spc="105" dirty="0">
                <a:latin typeface="Calibri"/>
                <a:cs typeface="Calibri"/>
              </a:rPr>
              <a:t>  </a:t>
            </a:r>
            <a:r>
              <a:rPr sz="2600" dirty="0">
                <a:latin typeface="Calibri"/>
                <a:cs typeface="Calibri"/>
              </a:rPr>
              <a:t>MAN</a:t>
            </a:r>
            <a:r>
              <a:rPr sz="2600" spc="100" dirty="0">
                <a:latin typeface="Calibri"/>
                <a:cs typeface="Calibri"/>
              </a:rPr>
              <a:t>  </a:t>
            </a:r>
            <a:r>
              <a:rPr sz="2600" dirty="0">
                <a:latin typeface="Calibri"/>
                <a:cs typeface="Calibri"/>
              </a:rPr>
              <a:t>ağına</a:t>
            </a:r>
            <a:r>
              <a:rPr sz="2600" spc="114" dirty="0">
                <a:latin typeface="Calibri"/>
                <a:cs typeface="Calibri"/>
              </a:rPr>
              <a:t>  </a:t>
            </a:r>
            <a:r>
              <a:rPr sz="2600" spc="-10" dirty="0">
                <a:latin typeface="Calibri"/>
                <a:cs typeface="Calibri"/>
              </a:rPr>
              <a:t>erişim sağlayan</a:t>
            </a:r>
            <a:r>
              <a:rPr sz="2600" spc="-7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geniş</a:t>
            </a:r>
            <a:r>
              <a:rPr sz="2600" spc="-7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alan</a:t>
            </a:r>
            <a:r>
              <a:rPr sz="2600" spc="-6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ağıdır.</a:t>
            </a:r>
            <a:endParaRPr sz="2600" dirty="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19393" y="5904382"/>
            <a:ext cx="194945" cy="71310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r>
              <a:rPr sz="1200" spc="-10" dirty="0">
                <a:solidFill>
                  <a:srgbClr val="FFFFFF"/>
                </a:solidFill>
                <a:latin typeface="Times New Roman"/>
                <a:cs typeface="Times New Roman"/>
              </a:rPr>
              <a:t>22.09.2025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99363" y="170179"/>
            <a:ext cx="24955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0" dirty="0">
                <a:solidFill>
                  <a:srgbClr val="FFFFFF"/>
                </a:solidFill>
                <a:latin typeface="Microsoft Sans Serif"/>
                <a:cs typeface="Microsoft Sans Serif"/>
              </a:rPr>
              <a:t>11</a:t>
            </a:r>
            <a:endParaRPr sz="1800">
              <a:latin typeface="Microsoft Sans Serif"/>
              <a:cs typeface="Microsoft Sans Serif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8365235" y="1635251"/>
            <a:ext cx="2816860" cy="5058410"/>
            <a:chOff x="8365235" y="1635251"/>
            <a:chExt cx="2816860" cy="5058410"/>
          </a:xfrm>
        </p:grpSpPr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979407" y="3410711"/>
              <a:ext cx="2202179" cy="1493520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9968483" y="3410711"/>
              <a:ext cx="269875" cy="172720"/>
            </a:xfrm>
            <a:custGeom>
              <a:avLst/>
              <a:gdLst/>
              <a:ahLst/>
              <a:cxnLst/>
              <a:rect l="l" t="t" r="r" b="b"/>
              <a:pathLst>
                <a:path w="269875" h="172720">
                  <a:moveTo>
                    <a:pt x="269748" y="0"/>
                  </a:moveTo>
                  <a:lnTo>
                    <a:pt x="0" y="0"/>
                  </a:lnTo>
                  <a:lnTo>
                    <a:pt x="0" y="172212"/>
                  </a:lnTo>
                  <a:lnTo>
                    <a:pt x="269748" y="172212"/>
                  </a:lnTo>
                  <a:lnTo>
                    <a:pt x="26974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91143" y="1635251"/>
              <a:ext cx="2171700" cy="1606296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365235" y="5199887"/>
              <a:ext cx="2464307" cy="1493520"/>
            </a:xfrm>
            <a:prstGeom prst="rect">
              <a:avLst/>
            </a:prstGeom>
          </p:spPr>
        </p:pic>
      </p:grpSp>
      <p:sp>
        <p:nvSpPr>
          <p:cNvPr id="18" name="Metin kutusu 5">
            <a:extLst>
              <a:ext uri="{FF2B5EF4-FFF2-40B4-BE49-F238E27FC236}">
                <a16:creationId xmlns:a16="http://schemas.microsoft.com/office/drawing/2014/main" id="{DB5140C7-DD1E-6220-9265-C7146482736F}"/>
              </a:ext>
            </a:extLst>
          </p:cNvPr>
          <p:cNvSpPr txBox="1"/>
          <p:nvPr/>
        </p:nvSpPr>
        <p:spPr>
          <a:xfrm rot="5400000">
            <a:off x="-969035" y="3036957"/>
            <a:ext cx="2971800" cy="707886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kern="0"/>
            </a:defPPr>
          </a:lstStyle>
          <a:p>
            <a:pPr algn="ctr"/>
            <a:r>
              <a:rPr lang="en-US" sz="4000" b="1" dirty="0">
                <a:solidFill>
                  <a:schemeClr val="bg1"/>
                </a:solidFill>
              </a:rPr>
              <a:t>˗ˏˋ ★ ˎˊ˗</a:t>
            </a:r>
            <a:endParaRPr lang="tr-TR" sz="40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67739" y="0"/>
            <a:ext cx="10436860" cy="6858000"/>
            <a:chOff x="967739" y="0"/>
            <a:chExt cx="10436860" cy="6858000"/>
          </a:xfrm>
        </p:grpSpPr>
        <p:sp>
          <p:nvSpPr>
            <p:cNvPr id="3" name="object 3"/>
            <p:cNvSpPr/>
            <p:nvPr/>
          </p:nvSpPr>
          <p:spPr>
            <a:xfrm>
              <a:off x="967739" y="0"/>
              <a:ext cx="10372725" cy="6858000"/>
            </a:xfrm>
            <a:custGeom>
              <a:avLst/>
              <a:gdLst/>
              <a:ahLst/>
              <a:cxnLst/>
              <a:rect l="l" t="t" r="r" b="b"/>
              <a:pathLst>
                <a:path w="10372725" h="6858000">
                  <a:moveTo>
                    <a:pt x="10372344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10372344" y="6858000"/>
                  </a:lnTo>
                  <a:lnTo>
                    <a:pt x="10372344" y="0"/>
                  </a:lnTo>
                  <a:close/>
                </a:path>
              </a:pathLst>
            </a:custGeom>
            <a:solidFill>
              <a:srgbClr val="2C241F">
                <a:alpha val="92156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1376659" y="0"/>
              <a:ext cx="27940" cy="6858000"/>
            </a:xfrm>
            <a:custGeom>
              <a:avLst/>
              <a:gdLst/>
              <a:ahLst/>
              <a:cxnLst/>
              <a:rect l="l" t="t" r="r" b="b"/>
              <a:pathLst>
                <a:path w="27940" h="6858000">
                  <a:moveTo>
                    <a:pt x="27431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27431" y="6858000"/>
                  </a:lnTo>
                  <a:lnTo>
                    <a:pt x="27431" y="0"/>
                  </a:lnTo>
                  <a:close/>
                </a:path>
              </a:pathLst>
            </a:custGeom>
            <a:solidFill>
              <a:srgbClr val="F8855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1251305" y="2991739"/>
            <a:ext cx="2266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05" dirty="0">
                <a:solidFill>
                  <a:srgbClr val="F88556"/>
                </a:solidFill>
                <a:latin typeface="Lucida Sans Unicode"/>
                <a:cs typeface="Lucida Sans Unicode"/>
              </a:rPr>
              <a:t>◤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605788" y="3349878"/>
            <a:ext cx="940562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 u="sng" spc="805" dirty="0">
                <a:solidFill>
                  <a:srgbClr val="FFFFFF"/>
                </a:solidFill>
                <a:uFill>
                  <a:solidFill>
                    <a:srgbClr val="F88556"/>
                  </a:solidFill>
                </a:uFill>
                <a:latin typeface="Arial"/>
                <a:cs typeface="Arial"/>
              </a:rPr>
              <a:t> </a:t>
            </a:r>
            <a:r>
              <a:rPr sz="4000" b="1" u="sng" dirty="0">
                <a:solidFill>
                  <a:srgbClr val="FFFFFF"/>
                </a:solidFill>
                <a:uFill>
                  <a:solidFill>
                    <a:srgbClr val="F88556"/>
                  </a:solidFill>
                </a:uFill>
                <a:latin typeface="Arial"/>
                <a:cs typeface="Arial"/>
              </a:rPr>
              <a:t>IP</a:t>
            </a:r>
            <a:r>
              <a:rPr sz="4000" b="1" u="sng" spc="-254" dirty="0">
                <a:solidFill>
                  <a:srgbClr val="FFFFFF"/>
                </a:solidFill>
                <a:uFill>
                  <a:solidFill>
                    <a:srgbClr val="F88556"/>
                  </a:solidFill>
                </a:uFill>
                <a:latin typeface="Arial"/>
                <a:cs typeface="Arial"/>
              </a:rPr>
              <a:t> </a:t>
            </a:r>
            <a:r>
              <a:rPr sz="4000" b="1" u="sng" dirty="0">
                <a:solidFill>
                  <a:srgbClr val="FFFFFF"/>
                </a:solidFill>
                <a:uFill>
                  <a:solidFill>
                    <a:srgbClr val="F88556"/>
                  </a:solidFill>
                </a:uFill>
                <a:latin typeface="Arial"/>
                <a:cs typeface="Arial"/>
              </a:rPr>
              <a:t>Adresi</a:t>
            </a:r>
            <a:r>
              <a:rPr sz="4000" b="1" u="sng" spc="-30" dirty="0">
                <a:solidFill>
                  <a:srgbClr val="FFFFFF"/>
                </a:solidFill>
                <a:uFill>
                  <a:solidFill>
                    <a:srgbClr val="F88556"/>
                  </a:solidFill>
                </a:uFill>
                <a:latin typeface="Arial"/>
                <a:cs typeface="Arial"/>
              </a:rPr>
              <a:t> </a:t>
            </a:r>
            <a:r>
              <a:rPr sz="4000" b="1" u="sng" dirty="0">
                <a:solidFill>
                  <a:srgbClr val="FFFFFF"/>
                </a:solidFill>
                <a:uFill>
                  <a:solidFill>
                    <a:srgbClr val="F88556"/>
                  </a:solidFill>
                </a:uFill>
                <a:latin typeface="Arial"/>
                <a:cs typeface="Arial"/>
              </a:rPr>
              <a:t>–</a:t>
            </a:r>
            <a:r>
              <a:rPr sz="4000" b="1" u="sng" spc="-180" dirty="0">
                <a:solidFill>
                  <a:srgbClr val="FFFFFF"/>
                </a:solidFill>
                <a:uFill>
                  <a:solidFill>
                    <a:srgbClr val="F88556"/>
                  </a:solidFill>
                </a:uFill>
                <a:latin typeface="Arial"/>
                <a:cs typeface="Arial"/>
              </a:rPr>
              <a:t> </a:t>
            </a:r>
            <a:r>
              <a:rPr sz="4000" b="1" u="sng" dirty="0">
                <a:solidFill>
                  <a:srgbClr val="FFFFFF"/>
                </a:solidFill>
                <a:uFill>
                  <a:solidFill>
                    <a:srgbClr val="F88556"/>
                  </a:solidFill>
                </a:uFill>
                <a:latin typeface="Arial"/>
                <a:cs typeface="Arial"/>
              </a:rPr>
              <a:t>Alan</a:t>
            </a:r>
            <a:r>
              <a:rPr sz="4000" b="1" u="sng" spc="-185" dirty="0">
                <a:solidFill>
                  <a:srgbClr val="FFFFFF"/>
                </a:solidFill>
                <a:uFill>
                  <a:solidFill>
                    <a:srgbClr val="F88556"/>
                  </a:solidFill>
                </a:uFill>
                <a:latin typeface="Arial"/>
                <a:cs typeface="Arial"/>
              </a:rPr>
              <a:t> </a:t>
            </a:r>
            <a:r>
              <a:rPr sz="4000" b="1" u="sng" dirty="0">
                <a:solidFill>
                  <a:srgbClr val="FFFFFF"/>
                </a:solidFill>
                <a:uFill>
                  <a:solidFill>
                    <a:srgbClr val="F88556"/>
                  </a:solidFill>
                </a:uFill>
                <a:latin typeface="Arial"/>
                <a:cs typeface="Arial"/>
              </a:rPr>
              <a:t>Adı–</a:t>
            </a:r>
            <a:r>
              <a:rPr sz="4000" b="1" u="sng" spc="-30" dirty="0">
                <a:solidFill>
                  <a:srgbClr val="FFFFFF"/>
                </a:solidFill>
                <a:uFill>
                  <a:solidFill>
                    <a:srgbClr val="F88556"/>
                  </a:solidFill>
                </a:uFill>
                <a:latin typeface="Arial"/>
                <a:cs typeface="Arial"/>
              </a:rPr>
              <a:t> </a:t>
            </a:r>
            <a:r>
              <a:rPr sz="4000" b="1" u="sng" dirty="0">
                <a:solidFill>
                  <a:srgbClr val="FFFFFF"/>
                </a:solidFill>
                <a:uFill>
                  <a:solidFill>
                    <a:srgbClr val="F88556"/>
                  </a:solidFill>
                </a:uFill>
                <a:latin typeface="Arial"/>
                <a:cs typeface="Arial"/>
              </a:rPr>
              <a:t>URL</a:t>
            </a:r>
            <a:r>
              <a:rPr sz="4000" b="1" u="sng" spc="-114" dirty="0">
                <a:solidFill>
                  <a:srgbClr val="FFFFFF"/>
                </a:solidFill>
                <a:uFill>
                  <a:solidFill>
                    <a:srgbClr val="F88556"/>
                  </a:solidFill>
                </a:uFill>
                <a:latin typeface="Arial"/>
                <a:cs typeface="Arial"/>
              </a:rPr>
              <a:t> </a:t>
            </a:r>
            <a:r>
              <a:rPr sz="4000" b="1" u="sng" spc="-10" dirty="0">
                <a:solidFill>
                  <a:srgbClr val="FFFFFF"/>
                </a:solidFill>
                <a:uFill>
                  <a:solidFill>
                    <a:srgbClr val="F88556"/>
                  </a:solidFill>
                </a:uFill>
                <a:latin typeface="Arial"/>
                <a:cs typeface="Arial"/>
              </a:rPr>
              <a:t>Kavramları </a:t>
            </a:r>
            <a:endParaRPr sz="40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19393" y="5904382"/>
            <a:ext cx="194945" cy="71310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r>
              <a:rPr sz="1200" spc="-10" dirty="0">
                <a:solidFill>
                  <a:srgbClr val="FFFFFF"/>
                </a:solidFill>
                <a:latin typeface="Times New Roman"/>
                <a:cs typeface="Times New Roman"/>
              </a:rPr>
              <a:t>22.09.2025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82600" y="170179"/>
            <a:ext cx="2787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12</a:t>
            </a:r>
            <a:endParaRPr sz="18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27556" y="669493"/>
            <a:ext cx="22669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05" dirty="0">
                <a:solidFill>
                  <a:srgbClr val="F88556"/>
                </a:solidFill>
                <a:latin typeface="Lucida Sans Unicode"/>
                <a:cs typeface="Lucida Sans Unicode"/>
              </a:rPr>
              <a:t>◤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338072" y="1411224"/>
            <a:ext cx="9813290" cy="62865"/>
          </a:xfrm>
          <a:custGeom>
            <a:avLst/>
            <a:gdLst/>
            <a:ahLst/>
            <a:cxnLst/>
            <a:rect l="l" t="t" r="r" b="b"/>
            <a:pathLst>
              <a:path w="9813290" h="62865">
                <a:moveTo>
                  <a:pt x="9813036" y="0"/>
                </a:moveTo>
                <a:lnTo>
                  <a:pt x="0" y="0"/>
                </a:lnTo>
                <a:lnTo>
                  <a:pt x="0" y="62484"/>
                </a:lnTo>
                <a:lnTo>
                  <a:pt x="9813036" y="62484"/>
                </a:lnTo>
                <a:lnTo>
                  <a:pt x="9813036" y="0"/>
                </a:lnTo>
                <a:close/>
              </a:path>
            </a:pathLst>
          </a:custGeom>
          <a:solidFill>
            <a:srgbClr val="F8855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0165" rIns="0" bIns="0" rtlCol="0">
            <a:spAutoFit/>
          </a:bodyPr>
          <a:lstStyle/>
          <a:p>
            <a:pPr marL="1631314">
              <a:lnSpc>
                <a:spcPct val="100000"/>
              </a:lnSpc>
              <a:spcBef>
                <a:spcPts val="95"/>
              </a:spcBef>
            </a:pPr>
            <a:r>
              <a:rPr sz="4000" dirty="0"/>
              <a:t>IP</a:t>
            </a:r>
            <a:r>
              <a:rPr sz="4000" spc="-10" dirty="0"/>
              <a:t> Adresi</a:t>
            </a:r>
            <a:endParaRPr sz="4000"/>
          </a:p>
        </p:txBody>
      </p:sp>
      <p:sp>
        <p:nvSpPr>
          <p:cNvPr id="5" name="object 5"/>
          <p:cNvSpPr txBox="1"/>
          <p:nvPr/>
        </p:nvSpPr>
        <p:spPr>
          <a:xfrm>
            <a:off x="1487805" y="1512925"/>
            <a:ext cx="5611495" cy="31337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marR="5080" indent="-457200" algn="just">
              <a:lnSpc>
                <a:spcPct val="120000"/>
              </a:lnSpc>
              <a:spcBef>
                <a:spcPts val="100"/>
              </a:spcBef>
              <a:buClr>
                <a:srgbClr val="5B9BD4"/>
              </a:buClr>
              <a:buSzPct val="78846"/>
              <a:buFont typeface="Wingdings"/>
              <a:buChar char=""/>
              <a:tabLst>
                <a:tab pos="469900" algn="l"/>
                <a:tab pos="2568575" algn="l"/>
                <a:tab pos="3898900" algn="l"/>
              </a:tabLst>
            </a:pPr>
            <a:r>
              <a:rPr sz="2600" b="1" dirty="0">
                <a:latin typeface="Calibri"/>
                <a:cs typeface="Calibri"/>
              </a:rPr>
              <a:t>IP</a:t>
            </a:r>
            <a:r>
              <a:rPr sz="2600" b="1" spc="175" dirty="0">
                <a:latin typeface="Calibri"/>
                <a:cs typeface="Calibri"/>
              </a:rPr>
              <a:t> </a:t>
            </a:r>
            <a:r>
              <a:rPr sz="2600" b="1" dirty="0">
                <a:latin typeface="Calibri"/>
                <a:cs typeface="Calibri"/>
              </a:rPr>
              <a:t>adresi</a:t>
            </a:r>
            <a:r>
              <a:rPr sz="2600" b="1" spc="170" dirty="0">
                <a:latin typeface="Calibri"/>
                <a:cs typeface="Calibri"/>
              </a:rPr>
              <a:t> </a:t>
            </a:r>
            <a:r>
              <a:rPr sz="2600" b="1" dirty="0">
                <a:latin typeface="Calibri"/>
                <a:cs typeface="Calibri"/>
              </a:rPr>
              <a:t>belli</a:t>
            </a:r>
            <a:r>
              <a:rPr sz="2600" b="1" spc="175" dirty="0">
                <a:latin typeface="Calibri"/>
                <a:cs typeface="Calibri"/>
              </a:rPr>
              <a:t> </a:t>
            </a:r>
            <a:r>
              <a:rPr sz="2600" b="1" dirty="0">
                <a:latin typeface="Calibri"/>
                <a:cs typeface="Calibri"/>
              </a:rPr>
              <a:t>bir</a:t>
            </a:r>
            <a:r>
              <a:rPr sz="2600" b="1" spc="180" dirty="0">
                <a:latin typeface="Calibri"/>
                <a:cs typeface="Calibri"/>
              </a:rPr>
              <a:t> </a:t>
            </a:r>
            <a:r>
              <a:rPr sz="2600" b="1" dirty="0">
                <a:latin typeface="Calibri"/>
                <a:cs typeface="Calibri"/>
              </a:rPr>
              <a:t>ağa</a:t>
            </a:r>
            <a:r>
              <a:rPr sz="2600" b="1" spc="185" dirty="0">
                <a:latin typeface="Calibri"/>
                <a:cs typeface="Calibri"/>
              </a:rPr>
              <a:t> </a:t>
            </a:r>
            <a:r>
              <a:rPr sz="2600" b="1" dirty="0">
                <a:latin typeface="Calibri"/>
                <a:cs typeface="Calibri"/>
              </a:rPr>
              <a:t>bağlı</a:t>
            </a:r>
            <a:r>
              <a:rPr sz="2600" b="1" spc="165" dirty="0">
                <a:latin typeface="Calibri"/>
                <a:cs typeface="Calibri"/>
              </a:rPr>
              <a:t> </a:t>
            </a:r>
            <a:r>
              <a:rPr sz="2600" b="1" spc="-10" dirty="0">
                <a:latin typeface="Calibri"/>
                <a:cs typeface="Calibri"/>
              </a:rPr>
              <a:t>cihazların </a:t>
            </a:r>
            <a:r>
              <a:rPr sz="2600" b="1" dirty="0">
                <a:latin typeface="Calibri"/>
                <a:cs typeface="Calibri"/>
              </a:rPr>
              <a:t>ağ</a:t>
            </a:r>
            <a:r>
              <a:rPr sz="2600" b="1" spc="575" dirty="0">
                <a:latin typeface="Calibri"/>
                <a:cs typeface="Calibri"/>
              </a:rPr>
              <a:t>   </a:t>
            </a:r>
            <a:r>
              <a:rPr sz="2600" b="1" dirty="0">
                <a:latin typeface="Calibri"/>
                <a:cs typeface="Calibri"/>
              </a:rPr>
              <a:t>üzerinden</a:t>
            </a:r>
            <a:r>
              <a:rPr sz="2600" b="1" spc="575" dirty="0">
                <a:latin typeface="Calibri"/>
                <a:cs typeface="Calibri"/>
              </a:rPr>
              <a:t>   </a:t>
            </a:r>
            <a:r>
              <a:rPr sz="2600" b="1" dirty="0">
                <a:latin typeface="Calibri"/>
                <a:cs typeface="Calibri"/>
              </a:rPr>
              <a:t>birbirlerine</a:t>
            </a:r>
            <a:r>
              <a:rPr sz="2600" b="1" spc="575" dirty="0">
                <a:latin typeface="Calibri"/>
                <a:cs typeface="Calibri"/>
              </a:rPr>
              <a:t>   </a:t>
            </a:r>
            <a:r>
              <a:rPr sz="2600" b="1" spc="-20" dirty="0">
                <a:latin typeface="Calibri"/>
                <a:cs typeface="Calibri"/>
              </a:rPr>
              <a:t>veri </a:t>
            </a:r>
            <a:r>
              <a:rPr sz="2600" b="1" spc="-10" dirty="0">
                <a:latin typeface="Calibri"/>
                <a:cs typeface="Calibri"/>
              </a:rPr>
              <a:t>yollamak</a:t>
            </a:r>
            <a:r>
              <a:rPr sz="2600" b="1" dirty="0">
                <a:latin typeface="Calibri"/>
                <a:cs typeface="Calibri"/>
              </a:rPr>
              <a:t>	</a:t>
            </a:r>
            <a:r>
              <a:rPr sz="2600" b="1" spc="-20" dirty="0">
                <a:latin typeface="Calibri"/>
                <a:cs typeface="Calibri"/>
              </a:rPr>
              <a:t>için</a:t>
            </a:r>
            <a:r>
              <a:rPr sz="2600" b="1" dirty="0">
                <a:latin typeface="Calibri"/>
                <a:cs typeface="Calibri"/>
              </a:rPr>
              <a:t>	</a:t>
            </a:r>
            <a:r>
              <a:rPr sz="2600" b="1" spc="-10" dirty="0">
                <a:latin typeface="Calibri"/>
                <a:cs typeface="Calibri"/>
              </a:rPr>
              <a:t>kullandıkları </a:t>
            </a:r>
            <a:r>
              <a:rPr sz="2600" b="1" dirty="0">
                <a:latin typeface="Calibri"/>
                <a:cs typeface="Calibri"/>
              </a:rPr>
              <a:t>haberleşme</a:t>
            </a:r>
            <a:r>
              <a:rPr sz="2600" b="1" spc="-110" dirty="0">
                <a:latin typeface="Calibri"/>
                <a:cs typeface="Calibri"/>
              </a:rPr>
              <a:t> </a:t>
            </a:r>
            <a:r>
              <a:rPr sz="2600" b="1" spc="-10" dirty="0">
                <a:latin typeface="Calibri"/>
                <a:cs typeface="Calibri"/>
              </a:rPr>
              <a:t>yöntemidir.</a:t>
            </a:r>
            <a:endParaRPr sz="2600">
              <a:latin typeface="Calibri"/>
              <a:cs typeface="Calibri"/>
            </a:endParaRPr>
          </a:p>
          <a:p>
            <a:pPr marL="469900" marR="5715" indent="-457200" algn="just">
              <a:lnSpc>
                <a:spcPct val="120000"/>
              </a:lnSpc>
              <a:spcBef>
                <a:spcPts val="2005"/>
              </a:spcBef>
              <a:buClr>
                <a:srgbClr val="5B9BD4"/>
              </a:buClr>
              <a:buSzPct val="78846"/>
              <a:buFont typeface="Wingdings"/>
              <a:buChar char=""/>
              <a:tabLst>
                <a:tab pos="469900" algn="l"/>
              </a:tabLst>
            </a:pPr>
            <a:r>
              <a:rPr sz="2600" dirty="0">
                <a:latin typeface="Calibri"/>
                <a:cs typeface="Calibri"/>
              </a:rPr>
              <a:t>İnternet</a:t>
            </a:r>
            <a:r>
              <a:rPr sz="2600" spc="575" dirty="0">
                <a:latin typeface="Calibri"/>
                <a:cs typeface="Calibri"/>
              </a:rPr>
              <a:t>  </a:t>
            </a:r>
            <a:r>
              <a:rPr sz="2600" dirty="0">
                <a:latin typeface="Calibri"/>
                <a:cs typeface="Calibri"/>
              </a:rPr>
              <a:t>üzerinde</a:t>
            </a:r>
            <a:r>
              <a:rPr sz="2600" spc="570" dirty="0">
                <a:latin typeface="Calibri"/>
                <a:cs typeface="Calibri"/>
              </a:rPr>
              <a:t>  </a:t>
            </a:r>
            <a:r>
              <a:rPr sz="2600" dirty="0">
                <a:latin typeface="Calibri"/>
                <a:cs typeface="Calibri"/>
              </a:rPr>
              <a:t>her</a:t>
            </a:r>
            <a:r>
              <a:rPr sz="2600" spc="585" dirty="0">
                <a:latin typeface="Calibri"/>
                <a:cs typeface="Calibri"/>
              </a:rPr>
              <a:t>  </a:t>
            </a:r>
            <a:r>
              <a:rPr sz="2600" spc="-10" dirty="0">
                <a:latin typeface="Calibri"/>
                <a:cs typeface="Calibri"/>
              </a:rPr>
              <a:t>bilgisayarın </a:t>
            </a:r>
            <a:r>
              <a:rPr sz="2600" dirty="0">
                <a:latin typeface="Calibri"/>
                <a:cs typeface="Calibri"/>
              </a:rPr>
              <a:t>sahip</a:t>
            </a:r>
            <a:r>
              <a:rPr sz="2600" spc="-3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olduğu</a:t>
            </a:r>
            <a:r>
              <a:rPr sz="2600" spc="-3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bir</a:t>
            </a:r>
            <a:r>
              <a:rPr sz="2600" spc="-3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IP</a:t>
            </a:r>
            <a:r>
              <a:rPr sz="2600" spc="-4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numarası</a:t>
            </a:r>
            <a:r>
              <a:rPr sz="2600" spc="-5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vardır.</a:t>
            </a:r>
            <a:endParaRPr sz="26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417314" y="4874514"/>
            <a:ext cx="1130300" cy="9766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22860">
              <a:lnSpc>
                <a:spcPct val="120000"/>
              </a:lnSpc>
              <a:spcBef>
                <a:spcPts val="95"/>
              </a:spcBef>
            </a:pPr>
            <a:r>
              <a:rPr sz="2600" spc="-20" dirty="0">
                <a:latin typeface="Calibri"/>
                <a:cs typeface="Calibri"/>
              </a:rPr>
              <a:t>internet </a:t>
            </a:r>
            <a:r>
              <a:rPr sz="2600" spc="-10" dirty="0">
                <a:latin typeface="Calibri"/>
                <a:cs typeface="Calibri"/>
              </a:rPr>
              <a:t>birbirini</a:t>
            </a:r>
            <a:endParaRPr sz="26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911088" y="4874514"/>
            <a:ext cx="1186180" cy="9766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89230" marR="5080" indent="-177165">
              <a:lnSpc>
                <a:spcPct val="120000"/>
              </a:lnSpc>
              <a:spcBef>
                <a:spcPts val="95"/>
              </a:spcBef>
            </a:pPr>
            <a:r>
              <a:rPr sz="2600" spc="-20" dirty="0">
                <a:latin typeface="Calibri"/>
                <a:cs typeface="Calibri"/>
              </a:rPr>
              <a:t>üzerinde </a:t>
            </a:r>
            <a:r>
              <a:rPr sz="2600" spc="-40" dirty="0">
                <a:latin typeface="Calibri"/>
                <a:cs typeface="Calibri"/>
              </a:rPr>
              <a:t>kolayca</a:t>
            </a:r>
            <a:endParaRPr sz="26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487805" y="4874514"/>
            <a:ext cx="2793365" cy="14522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69900" marR="210820" indent="-457200">
              <a:lnSpc>
                <a:spcPct val="120000"/>
              </a:lnSpc>
              <a:spcBef>
                <a:spcPts val="95"/>
              </a:spcBef>
              <a:buClr>
                <a:srgbClr val="5B9BD4"/>
              </a:buClr>
              <a:buSzPct val="78846"/>
              <a:buFont typeface="Wingdings"/>
              <a:buChar char=""/>
              <a:tabLst>
                <a:tab pos="469900" algn="l"/>
                <a:tab pos="1112520" algn="l"/>
              </a:tabLst>
            </a:pPr>
            <a:r>
              <a:rPr sz="2600" spc="-25" dirty="0">
                <a:latin typeface="Calibri"/>
                <a:cs typeface="Calibri"/>
              </a:rPr>
              <a:t>IP</a:t>
            </a:r>
            <a:r>
              <a:rPr sz="2600" dirty="0">
                <a:latin typeface="Calibri"/>
                <a:cs typeface="Calibri"/>
              </a:rPr>
              <a:t>	</a:t>
            </a:r>
            <a:r>
              <a:rPr sz="2600" spc="-20" dirty="0">
                <a:latin typeface="Calibri"/>
                <a:cs typeface="Calibri"/>
              </a:rPr>
              <a:t>numaraları </a:t>
            </a:r>
            <a:r>
              <a:rPr sz="2600" spc="-10" dirty="0">
                <a:latin typeface="Calibri"/>
                <a:cs typeface="Calibri"/>
              </a:rPr>
              <a:t>bilgisayarların</a:t>
            </a:r>
            <a:endParaRPr sz="2600">
              <a:latin typeface="Calibri"/>
              <a:cs typeface="Calibri"/>
            </a:endParaRPr>
          </a:p>
          <a:p>
            <a:pPr marL="469900">
              <a:lnSpc>
                <a:spcPct val="100000"/>
              </a:lnSpc>
              <a:spcBef>
                <a:spcPts val="625"/>
              </a:spcBef>
            </a:pPr>
            <a:r>
              <a:rPr sz="2600" dirty="0">
                <a:latin typeface="Calibri"/>
                <a:cs typeface="Calibri"/>
              </a:rPr>
              <a:t>tanımasını</a:t>
            </a:r>
            <a:r>
              <a:rPr sz="2600" spc="-70" dirty="0">
                <a:latin typeface="Calibri"/>
                <a:cs typeface="Calibri"/>
              </a:rPr>
              <a:t> </a:t>
            </a:r>
            <a:r>
              <a:rPr sz="2600" spc="-30" dirty="0">
                <a:latin typeface="Calibri"/>
                <a:cs typeface="Calibri"/>
              </a:rPr>
              <a:t>sağlar.</a:t>
            </a:r>
            <a:endParaRPr sz="26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19393" y="5904382"/>
            <a:ext cx="194945" cy="71310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r>
              <a:rPr sz="1200" spc="-10" dirty="0">
                <a:solidFill>
                  <a:srgbClr val="FFFFFF"/>
                </a:solidFill>
                <a:latin typeface="Times New Roman"/>
                <a:cs typeface="Times New Roman"/>
              </a:rPr>
              <a:t>22.09.2025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82600" y="170179"/>
            <a:ext cx="2787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13</a:t>
            </a:r>
            <a:endParaRPr sz="1800">
              <a:latin typeface="Microsoft Sans Serif"/>
              <a:cs typeface="Microsoft Sans Serif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7333488" y="1533144"/>
            <a:ext cx="3980815" cy="5166360"/>
            <a:chOff x="7333488" y="1533144"/>
            <a:chExt cx="3980815" cy="5166360"/>
          </a:xfrm>
        </p:grpSpPr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333488" y="3429000"/>
              <a:ext cx="3980688" cy="327050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333488" y="1533144"/>
              <a:ext cx="1496568" cy="1990343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87027" y="2112263"/>
              <a:ext cx="1993392" cy="11049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27556" y="669493"/>
            <a:ext cx="22669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05" dirty="0">
                <a:solidFill>
                  <a:srgbClr val="F88556"/>
                </a:solidFill>
                <a:latin typeface="Lucida Sans Unicode"/>
                <a:cs typeface="Lucida Sans Unicode"/>
              </a:rPr>
              <a:t>◤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338072" y="1411224"/>
            <a:ext cx="9813290" cy="62865"/>
          </a:xfrm>
          <a:custGeom>
            <a:avLst/>
            <a:gdLst/>
            <a:ahLst/>
            <a:cxnLst/>
            <a:rect l="l" t="t" r="r" b="b"/>
            <a:pathLst>
              <a:path w="9813290" h="62865">
                <a:moveTo>
                  <a:pt x="9813036" y="0"/>
                </a:moveTo>
                <a:lnTo>
                  <a:pt x="0" y="0"/>
                </a:lnTo>
                <a:lnTo>
                  <a:pt x="0" y="62484"/>
                </a:lnTo>
                <a:lnTo>
                  <a:pt x="9813036" y="62484"/>
                </a:lnTo>
                <a:lnTo>
                  <a:pt x="9813036" y="0"/>
                </a:lnTo>
                <a:close/>
              </a:path>
            </a:pathLst>
          </a:custGeom>
          <a:solidFill>
            <a:srgbClr val="F8855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443990">
              <a:lnSpc>
                <a:spcPct val="100000"/>
              </a:lnSpc>
              <a:spcBef>
                <a:spcPts val="105"/>
              </a:spcBef>
            </a:pPr>
            <a:r>
              <a:rPr dirty="0"/>
              <a:t>IP</a:t>
            </a:r>
            <a:r>
              <a:rPr spc="-5" dirty="0"/>
              <a:t> </a:t>
            </a:r>
            <a:r>
              <a:rPr spc="-10" dirty="0"/>
              <a:t>Adresi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487805" y="1448917"/>
            <a:ext cx="9542780" cy="5113020"/>
          </a:xfrm>
          <a:prstGeom prst="rect">
            <a:avLst/>
          </a:prstGeom>
        </p:spPr>
        <p:txBody>
          <a:bodyPr vert="horz" wrap="square" lIns="0" tIns="72390" rIns="0" bIns="0" rtlCol="0">
            <a:spAutoFit/>
          </a:bodyPr>
          <a:lstStyle/>
          <a:p>
            <a:pPr marL="469265" indent="-456565">
              <a:lnSpc>
                <a:spcPct val="100000"/>
              </a:lnSpc>
              <a:spcBef>
                <a:spcPts val="570"/>
              </a:spcBef>
              <a:buClr>
                <a:srgbClr val="5B9BD4"/>
              </a:buClr>
              <a:buSzPct val="78846"/>
              <a:buFont typeface="Wingdings"/>
              <a:buChar char=""/>
              <a:tabLst>
                <a:tab pos="469265" algn="l"/>
              </a:tabLst>
            </a:pPr>
            <a:r>
              <a:rPr sz="2600" dirty="0">
                <a:latin typeface="Calibri"/>
                <a:cs typeface="Calibri"/>
              </a:rPr>
              <a:t>2</a:t>
            </a:r>
            <a:r>
              <a:rPr sz="2600" spc="-9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farklı</a:t>
            </a:r>
            <a:r>
              <a:rPr sz="2600" spc="-7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versiyonu</a:t>
            </a:r>
            <a:r>
              <a:rPr sz="2600" spc="-90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vardır:</a:t>
            </a:r>
            <a:endParaRPr sz="2600">
              <a:latin typeface="Calibri"/>
              <a:cs typeface="Calibri"/>
            </a:endParaRPr>
          </a:p>
          <a:p>
            <a:pPr marL="424180" marR="5080" lvl="1" indent="-184150">
              <a:lnSpc>
                <a:spcPts val="2820"/>
              </a:lnSpc>
              <a:spcBef>
                <a:spcPts val="810"/>
              </a:spcBef>
              <a:buClr>
                <a:srgbClr val="5B9BD4"/>
              </a:buClr>
              <a:buSzPct val="75000"/>
              <a:buFont typeface="Wingdings"/>
              <a:buChar char=""/>
              <a:tabLst>
                <a:tab pos="424180" algn="l"/>
                <a:tab pos="448309" algn="l"/>
              </a:tabLst>
            </a:pPr>
            <a:r>
              <a:rPr sz="2600" b="1" i="1" dirty="0">
                <a:solidFill>
                  <a:srgbClr val="F87084"/>
                </a:solidFill>
                <a:latin typeface="Calibri"/>
                <a:cs typeface="Calibri"/>
              </a:rPr>
              <a:t>	IPv4</a:t>
            </a:r>
            <a:r>
              <a:rPr sz="2600" b="1" i="1" dirty="0">
                <a:latin typeface="Calibri"/>
                <a:cs typeface="Calibri"/>
              </a:rPr>
              <a:t>:</a:t>
            </a:r>
            <a:r>
              <a:rPr sz="2600" b="1" i="1" spc="204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Bu</a:t>
            </a:r>
            <a:r>
              <a:rPr sz="2600" spc="20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IP</a:t>
            </a:r>
            <a:r>
              <a:rPr sz="2600" spc="204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numarası</a:t>
            </a:r>
            <a:r>
              <a:rPr sz="2600" spc="19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aralarında</a:t>
            </a:r>
            <a:r>
              <a:rPr sz="2600" spc="22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"."</a:t>
            </a:r>
            <a:r>
              <a:rPr sz="2600" spc="21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bulunan</a:t>
            </a:r>
            <a:r>
              <a:rPr sz="2600" spc="21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dört</a:t>
            </a:r>
            <a:r>
              <a:rPr sz="2600" spc="22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sayıdan</a:t>
            </a:r>
            <a:r>
              <a:rPr sz="2600" spc="220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oluşur.</a:t>
            </a:r>
            <a:r>
              <a:rPr sz="2600" spc="210" dirty="0">
                <a:latin typeface="Calibri"/>
                <a:cs typeface="Calibri"/>
              </a:rPr>
              <a:t> </a:t>
            </a:r>
            <a:r>
              <a:rPr sz="2600" spc="-50" dirty="0">
                <a:latin typeface="Calibri"/>
                <a:cs typeface="Calibri"/>
              </a:rPr>
              <a:t>4 </a:t>
            </a:r>
            <a:r>
              <a:rPr sz="2600" spc="-10" dirty="0">
                <a:latin typeface="Calibri"/>
                <a:cs typeface="Calibri"/>
              </a:rPr>
              <a:t>hanelidir.</a:t>
            </a:r>
            <a:endParaRPr sz="2600">
              <a:latin typeface="Calibri"/>
              <a:cs typeface="Calibri"/>
            </a:endParaRPr>
          </a:p>
          <a:p>
            <a:pPr marL="697230" lvl="2" indent="-182245">
              <a:lnSpc>
                <a:spcPct val="100000"/>
              </a:lnSpc>
              <a:spcBef>
                <a:spcPts val="320"/>
              </a:spcBef>
              <a:buClr>
                <a:srgbClr val="5B9BD4"/>
              </a:buClr>
              <a:buSzPct val="79545"/>
              <a:buFont typeface="Wingdings"/>
              <a:buChar char=""/>
              <a:tabLst>
                <a:tab pos="697230" algn="l"/>
              </a:tabLst>
            </a:pPr>
            <a:r>
              <a:rPr sz="2200" dirty="0">
                <a:latin typeface="Calibri"/>
                <a:cs typeface="Calibri"/>
              </a:rPr>
              <a:t>32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bittir.</a:t>
            </a:r>
            <a:endParaRPr sz="2200">
              <a:latin typeface="Calibri"/>
              <a:cs typeface="Calibri"/>
            </a:endParaRPr>
          </a:p>
          <a:p>
            <a:pPr marL="697230" lvl="2" indent="-182245">
              <a:lnSpc>
                <a:spcPct val="100000"/>
              </a:lnSpc>
              <a:spcBef>
                <a:spcPts val="315"/>
              </a:spcBef>
              <a:buClr>
                <a:srgbClr val="5B9BD4"/>
              </a:buClr>
              <a:buSzPct val="79545"/>
              <a:buFont typeface="Wingdings"/>
              <a:buChar char=""/>
              <a:tabLst>
                <a:tab pos="697230" algn="l"/>
              </a:tabLst>
            </a:pPr>
            <a:r>
              <a:rPr sz="2200" dirty="0">
                <a:latin typeface="Calibri"/>
                <a:cs typeface="Calibri"/>
              </a:rPr>
              <a:t>IPV4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adresleri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4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hanelidir.</a:t>
            </a:r>
            <a:endParaRPr sz="2200">
              <a:latin typeface="Calibri"/>
              <a:cs typeface="Calibri"/>
            </a:endParaRPr>
          </a:p>
          <a:p>
            <a:pPr marL="697230" lvl="2" indent="-182245">
              <a:lnSpc>
                <a:spcPct val="100000"/>
              </a:lnSpc>
              <a:spcBef>
                <a:spcPts val="360"/>
              </a:spcBef>
              <a:buClr>
                <a:srgbClr val="5B9BD4"/>
              </a:buClr>
              <a:buSzPct val="79545"/>
              <a:buFont typeface="Wingdings"/>
              <a:buChar char=""/>
              <a:tabLst>
                <a:tab pos="697230" algn="l"/>
              </a:tabLst>
            </a:pPr>
            <a:r>
              <a:rPr sz="2200" dirty="0">
                <a:latin typeface="Calibri"/>
                <a:cs typeface="Calibri"/>
              </a:rPr>
              <a:t>Araları</a:t>
            </a:r>
            <a:r>
              <a:rPr sz="2200" spc="-5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"."</a:t>
            </a:r>
            <a:r>
              <a:rPr sz="2200" spc="-3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ile</a:t>
            </a:r>
            <a:r>
              <a:rPr sz="2200" spc="-3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ayrılır.</a:t>
            </a:r>
            <a:endParaRPr sz="2200">
              <a:latin typeface="Calibri"/>
              <a:cs typeface="Calibri"/>
            </a:endParaRPr>
          </a:p>
          <a:p>
            <a:pPr marL="697230" lvl="2" indent="-182245">
              <a:lnSpc>
                <a:spcPct val="100000"/>
              </a:lnSpc>
              <a:spcBef>
                <a:spcPts val="335"/>
              </a:spcBef>
              <a:buClr>
                <a:srgbClr val="5B9BD4"/>
              </a:buClr>
              <a:buSzPct val="79545"/>
              <a:buFont typeface="Wingdings"/>
              <a:buChar char=""/>
              <a:tabLst>
                <a:tab pos="697230" algn="l"/>
              </a:tabLst>
            </a:pPr>
            <a:r>
              <a:rPr sz="2200" dirty="0">
                <a:latin typeface="Calibri"/>
                <a:cs typeface="Calibri"/>
              </a:rPr>
              <a:t>örnek: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192.168.2.1</a:t>
            </a:r>
            <a:endParaRPr sz="2200">
              <a:latin typeface="Calibri"/>
              <a:cs typeface="Calibri"/>
            </a:endParaRPr>
          </a:p>
          <a:p>
            <a:pPr marL="424180" marR="6985" lvl="1" indent="-184150">
              <a:lnSpc>
                <a:spcPts val="2820"/>
              </a:lnSpc>
              <a:spcBef>
                <a:spcPts val="595"/>
              </a:spcBef>
              <a:buClr>
                <a:srgbClr val="5B9BD4"/>
              </a:buClr>
              <a:buSzPct val="75000"/>
              <a:buFont typeface="Wingdings"/>
              <a:buChar char=""/>
              <a:tabLst>
                <a:tab pos="424180" algn="l"/>
                <a:tab pos="448309" algn="l"/>
              </a:tabLst>
            </a:pPr>
            <a:r>
              <a:rPr sz="2600" b="1" i="1" dirty="0">
                <a:solidFill>
                  <a:srgbClr val="F87084"/>
                </a:solidFill>
                <a:latin typeface="Calibri"/>
                <a:cs typeface="Calibri"/>
              </a:rPr>
              <a:t>	IPv6</a:t>
            </a:r>
            <a:r>
              <a:rPr sz="2600" b="1" i="1" dirty="0">
                <a:latin typeface="Calibri"/>
                <a:cs typeface="Calibri"/>
              </a:rPr>
              <a:t>:</a:t>
            </a:r>
            <a:r>
              <a:rPr sz="2600" b="1" i="1" spc="254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IPv4'ün</a:t>
            </a:r>
            <a:r>
              <a:rPr sz="2600" spc="28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adreslemede</a:t>
            </a:r>
            <a:r>
              <a:rPr sz="2600" spc="27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artık</a:t>
            </a:r>
            <a:r>
              <a:rPr sz="2600" spc="27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yetersiz</a:t>
            </a:r>
            <a:r>
              <a:rPr sz="2600" spc="28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kalması</a:t>
            </a:r>
            <a:r>
              <a:rPr sz="2600" spc="27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ve</a:t>
            </a:r>
            <a:r>
              <a:rPr sz="2600" spc="28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ciddi</a:t>
            </a:r>
            <a:r>
              <a:rPr sz="2600" spc="26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sıkıntılar </a:t>
            </a:r>
            <a:r>
              <a:rPr sz="2600" dirty="0">
                <a:latin typeface="Calibri"/>
                <a:cs typeface="Calibri"/>
              </a:rPr>
              <a:t>meydana</a:t>
            </a:r>
            <a:r>
              <a:rPr sz="2600" spc="-7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getirmesi</a:t>
            </a:r>
            <a:r>
              <a:rPr sz="2600" spc="-9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üzerine</a:t>
            </a:r>
            <a:r>
              <a:rPr sz="2600" spc="-9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geliştirilmiştir.</a:t>
            </a:r>
            <a:endParaRPr sz="2600">
              <a:latin typeface="Calibri"/>
              <a:cs typeface="Calibri"/>
            </a:endParaRPr>
          </a:p>
          <a:p>
            <a:pPr marL="697230" lvl="2" indent="-182245">
              <a:lnSpc>
                <a:spcPct val="100000"/>
              </a:lnSpc>
              <a:spcBef>
                <a:spcPts val="320"/>
              </a:spcBef>
              <a:buClr>
                <a:srgbClr val="5B9BD4"/>
              </a:buClr>
              <a:buSzPct val="79545"/>
              <a:buFont typeface="Wingdings"/>
              <a:buChar char=""/>
              <a:tabLst>
                <a:tab pos="697230" algn="l"/>
              </a:tabLst>
            </a:pPr>
            <a:r>
              <a:rPr sz="2200" dirty="0">
                <a:latin typeface="Calibri"/>
                <a:cs typeface="Calibri"/>
              </a:rPr>
              <a:t>128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bittir.</a:t>
            </a:r>
            <a:endParaRPr sz="2200">
              <a:latin typeface="Calibri"/>
              <a:cs typeface="Calibri"/>
            </a:endParaRPr>
          </a:p>
          <a:p>
            <a:pPr marL="697230" lvl="2" indent="-182245">
              <a:lnSpc>
                <a:spcPct val="100000"/>
              </a:lnSpc>
              <a:spcBef>
                <a:spcPts val="315"/>
              </a:spcBef>
              <a:buClr>
                <a:srgbClr val="5B9BD4"/>
              </a:buClr>
              <a:buSzPct val="79545"/>
              <a:buFont typeface="Wingdings"/>
              <a:buChar char=""/>
              <a:tabLst>
                <a:tab pos="697230" algn="l"/>
              </a:tabLst>
            </a:pPr>
            <a:r>
              <a:rPr sz="2200" dirty="0">
                <a:latin typeface="Calibri"/>
                <a:cs typeface="Calibri"/>
              </a:rPr>
              <a:t>IPV6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adresleri</a:t>
            </a:r>
            <a:r>
              <a:rPr sz="2200" spc="-3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8</a:t>
            </a:r>
            <a:r>
              <a:rPr sz="2200" spc="-3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hanelidir.</a:t>
            </a:r>
            <a:endParaRPr sz="2200">
              <a:latin typeface="Calibri"/>
              <a:cs typeface="Calibri"/>
            </a:endParaRPr>
          </a:p>
          <a:p>
            <a:pPr marL="697230" lvl="2" indent="-182245">
              <a:lnSpc>
                <a:spcPct val="100000"/>
              </a:lnSpc>
              <a:spcBef>
                <a:spcPts val="359"/>
              </a:spcBef>
              <a:buClr>
                <a:srgbClr val="5B9BD4"/>
              </a:buClr>
              <a:buSzPct val="79545"/>
              <a:buFont typeface="Wingdings"/>
              <a:buChar char=""/>
              <a:tabLst>
                <a:tab pos="697230" algn="l"/>
              </a:tabLst>
            </a:pPr>
            <a:r>
              <a:rPr sz="2200" dirty="0">
                <a:latin typeface="Calibri"/>
                <a:cs typeface="Calibri"/>
              </a:rPr>
              <a:t>Araları</a:t>
            </a:r>
            <a:r>
              <a:rPr sz="2200" spc="-5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":"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ile</a:t>
            </a:r>
            <a:r>
              <a:rPr sz="2200" spc="-2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ayrılır.</a:t>
            </a:r>
            <a:endParaRPr sz="2200">
              <a:latin typeface="Calibri"/>
              <a:cs typeface="Calibri"/>
            </a:endParaRPr>
          </a:p>
          <a:p>
            <a:pPr marL="697230" lvl="2" indent="-182245">
              <a:lnSpc>
                <a:spcPct val="100000"/>
              </a:lnSpc>
              <a:spcBef>
                <a:spcPts val="335"/>
              </a:spcBef>
              <a:buClr>
                <a:srgbClr val="5B9BD4"/>
              </a:buClr>
              <a:buSzPct val="79545"/>
              <a:buFont typeface="Wingdings"/>
              <a:buChar char=""/>
              <a:tabLst>
                <a:tab pos="697230" algn="l"/>
              </a:tabLst>
            </a:pPr>
            <a:r>
              <a:rPr sz="2200" dirty="0">
                <a:latin typeface="Calibri"/>
                <a:cs typeface="Calibri"/>
              </a:rPr>
              <a:t>örnek</a:t>
            </a:r>
            <a:r>
              <a:rPr sz="2200" spc="-3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: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2001:a98:c040:111d:0:0:0:1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19393" y="5904382"/>
            <a:ext cx="194945" cy="71310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r>
              <a:rPr sz="1200" spc="-10" dirty="0">
                <a:solidFill>
                  <a:srgbClr val="FFFFFF"/>
                </a:solidFill>
                <a:latin typeface="Times New Roman"/>
                <a:cs typeface="Times New Roman"/>
              </a:rPr>
              <a:t>22.09.2025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82600" y="170179"/>
            <a:ext cx="2787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14</a:t>
            </a:r>
            <a:endParaRPr sz="1800">
              <a:latin typeface="Microsoft Sans Serif"/>
              <a:cs typeface="Microsoft Sans Serif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6428232" y="2429255"/>
            <a:ext cx="4258310" cy="3857625"/>
            <a:chOff x="6428232" y="2429255"/>
            <a:chExt cx="4258310" cy="3857625"/>
          </a:xfrm>
        </p:grpSpPr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828788" y="5219700"/>
              <a:ext cx="1458468" cy="106680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28232" y="2429255"/>
              <a:ext cx="4258056" cy="192633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27556" y="669493"/>
            <a:ext cx="22669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05" dirty="0">
                <a:solidFill>
                  <a:srgbClr val="F88556"/>
                </a:solidFill>
                <a:latin typeface="Lucida Sans Unicode"/>
                <a:cs typeface="Lucida Sans Unicode"/>
              </a:rPr>
              <a:t>◤</a:t>
            </a:r>
            <a:endParaRPr sz="1800">
              <a:latin typeface="Lucida Sans Unicode"/>
              <a:cs typeface="Lucida Sans Unicode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448800" y="4789932"/>
            <a:ext cx="1804416" cy="1886712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325372" y="718261"/>
            <a:ext cx="983869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3935095" algn="l"/>
              </a:tabLst>
            </a:pPr>
            <a:r>
              <a:rPr b="0" u="heavy" dirty="0">
                <a:uFill>
                  <a:solidFill>
                    <a:srgbClr val="F88556"/>
                  </a:solidFill>
                </a:uFill>
                <a:latin typeface="Times New Roman"/>
                <a:cs typeface="Times New Roman"/>
              </a:rPr>
              <a:t>	</a:t>
            </a:r>
            <a:r>
              <a:rPr u="heavy" dirty="0">
                <a:uFill>
                  <a:solidFill>
                    <a:srgbClr val="F88556"/>
                  </a:solidFill>
                </a:uFill>
              </a:rPr>
              <a:t>Alan</a:t>
            </a:r>
            <a:r>
              <a:rPr u="heavy" spc="-15" dirty="0">
                <a:uFill>
                  <a:solidFill>
                    <a:srgbClr val="F88556"/>
                  </a:solidFill>
                </a:uFill>
              </a:rPr>
              <a:t> </a:t>
            </a:r>
            <a:r>
              <a:rPr u="heavy" dirty="0">
                <a:uFill>
                  <a:solidFill>
                    <a:srgbClr val="F88556"/>
                  </a:solidFill>
                </a:uFill>
              </a:rPr>
              <a:t>Adı</a:t>
            </a:r>
            <a:r>
              <a:rPr u="heavy" spc="-25" dirty="0">
                <a:uFill>
                  <a:solidFill>
                    <a:srgbClr val="F88556"/>
                  </a:solidFill>
                </a:uFill>
              </a:rPr>
              <a:t> </a:t>
            </a:r>
            <a:r>
              <a:rPr u="heavy" dirty="0">
                <a:uFill>
                  <a:solidFill>
                    <a:srgbClr val="F88556"/>
                  </a:solidFill>
                </a:uFill>
              </a:rPr>
              <a:t>(Domain</a:t>
            </a:r>
            <a:r>
              <a:rPr u="heavy" spc="-25" dirty="0">
                <a:uFill>
                  <a:solidFill>
                    <a:srgbClr val="F88556"/>
                  </a:solidFill>
                </a:uFill>
              </a:rPr>
              <a:t> </a:t>
            </a:r>
            <a:r>
              <a:rPr u="heavy" spc="-10" dirty="0">
                <a:uFill>
                  <a:solidFill>
                    <a:srgbClr val="F88556"/>
                  </a:solidFill>
                </a:uFill>
              </a:rPr>
              <a:t>Name) 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487805" y="1543049"/>
            <a:ext cx="9542780" cy="30949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69900" marR="5715" indent="-457200" algn="just">
              <a:lnSpc>
                <a:spcPct val="100000"/>
              </a:lnSpc>
              <a:spcBef>
                <a:spcPts val="95"/>
              </a:spcBef>
              <a:buClr>
                <a:srgbClr val="5B9BD4"/>
              </a:buClr>
              <a:buSzPct val="80357"/>
              <a:buFont typeface="Wingdings"/>
              <a:buChar char=""/>
              <a:tabLst>
                <a:tab pos="469900" algn="l"/>
              </a:tabLst>
            </a:pPr>
            <a:r>
              <a:rPr sz="2800" b="1" dirty="0">
                <a:latin typeface="Calibri"/>
                <a:cs typeface="Calibri"/>
              </a:rPr>
              <a:t>Bilgisayarların</a:t>
            </a:r>
            <a:r>
              <a:rPr sz="2800" b="1" spc="530" dirty="0">
                <a:latin typeface="Calibri"/>
                <a:cs typeface="Calibri"/>
              </a:rPr>
              <a:t>   </a:t>
            </a:r>
            <a:r>
              <a:rPr sz="2800" b="1" dirty="0">
                <a:latin typeface="Calibri"/>
                <a:cs typeface="Calibri"/>
              </a:rPr>
              <a:t>birbirini</a:t>
            </a:r>
            <a:r>
              <a:rPr sz="2800" b="1" spc="525" dirty="0">
                <a:latin typeface="Calibri"/>
                <a:cs typeface="Calibri"/>
              </a:rPr>
              <a:t>   </a:t>
            </a:r>
            <a:r>
              <a:rPr sz="2800" b="1" dirty="0">
                <a:latin typeface="Calibri"/>
                <a:cs typeface="Calibri"/>
              </a:rPr>
              <a:t>tanımasını</a:t>
            </a:r>
            <a:r>
              <a:rPr sz="2800" b="1" spc="530" dirty="0">
                <a:latin typeface="Calibri"/>
                <a:cs typeface="Calibri"/>
              </a:rPr>
              <a:t>   </a:t>
            </a:r>
            <a:r>
              <a:rPr sz="2800" b="1" dirty="0">
                <a:latin typeface="Calibri"/>
                <a:cs typeface="Calibri"/>
              </a:rPr>
              <a:t>sağlayan</a:t>
            </a:r>
            <a:r>
              <a:rPr sz="2800" b="1" spc="530" dirty="0">
                <a:latin typeface="Calibri"/>
                <a:cs typeface="Calibri"/>
              </a:rPr>
              <a:t>   </a:t>
            </a:r>
            <a:r>
              <a:rPr sz="2800" b="1" spc="-10" dirty="0">
                <a:latin typeface="Calibri"/>
                <a:cs typeface="Calibri"/>
              </a:rPr>
              <a:t>numara </a:t>
            </a:r>
            <a:r>
              <a:rPr sz="2800" b="1" dirty="0">
                <a:latin typeface="Calibri"/>
                <a:cs typeface="Calibri"/>
              </a:rPr>
              <a:t>sisteminin</a:t>
            </a:r>
            <a:r>
              <a:rPr sz="2800" b="1" spc="490" dirty="0">
                <a:latin typeface="Calibri"/>
                <a:cs typeface="Calibri"/>
              </a:rPr>
              <a:t>  </a:t>
            </a:r>
            <a:r>
              <a:rPr sz="2800" b="1" dirty="0">
                <a:latin typeface="Calibri"/>
                <a:cs typeface="Calibri"/>
              </a:rPr>
              <a:t>daha</a:t>
            </a:r>
            <a:r>
              <a:rPr sz="2800" b="1" spc="495" dirty="0">
                <a:latin typeface="Calibri"/>
                <a:cs typeface="Calibri"/>
              </a:rPr>
              <a:t>  </a:t>
            </a:r>
            <a:r>
              <a:rPr sz="2800" b="1" dirty="0">
                <a:latin typeface="Calibri"/>
                <a:cs typeface="Calibri"/>
              </a:rPr>
              <a:t>basitleştirilmiş</a:t>
            </a:r>
            <a:r>
              <a:rPr sz="2800" b="1" spc="495" dirty="0">
                <a:latin typeface="Calibri"/>
                <a:cs typeface="Calibri"/>
              </a:rPr>
              <a:t>  </a:t>
            </a:r>
            <a:r>
              <a:rPr sz="2800" b="1" dirty="0">
                <a:latin typeface="Calibri"/>
                <a:cs typeface="Calibri"/>
              </a:rPr>
              <a:t>ve</a:t>
            </a:r>
            <a:r>
              <a:rPr sz="2800" b="1" spc="490" dirty="0">
                <a:latin typeface="Calibri"/>
                <a:cs typeface="Calibri"/>
              </a:rPr>
              <a:t>  </a:t>
            </a:r>
            <a:r>
              <a:rPr sz="2800" b="1" dirty="0">
                <a:latin typeface="Calibri"/>
                <a:cs typeface="Calibri"/>
              </a:rPr>
              <a:t>akılda</a:t>
            </a:r>
            <a:r>
              <a:rPr sz="2800" b="1" spc="495" dirty="0">
                <a:latin typeface="Calibri"/>
                <a:cs typeface="Calibri"/>
              </a:rPr>
              <a:t>  </a:t>
            </a:r>
            <a:r>
              <a:rPr sz="2800" b="1" dirty="0">
                <a:latin typeface="Calibri"/>
                <a:cs typeface="Calibri"/>
              </a:rPr>
              <a:t>kalması</a:t>
            </a:r>
            <a:r>
              <a:rPr sz="2800" b="1" spc="490" dirty="0">
                <a:latin typeface="Calibri"/>
                <a:cs typeface="Calibri"/>
              </a:rPr>
              <a:t>  </a:t>
            </a:r>
            <a:r>
              <a:rPr sz="2800" b="1" spc="-20" dirty="0">
                <a:latin typeface="Calibri"/>
                <a:cs typeface="Calibri"/>
              </a:rPr>
              <a:t>için </a:t>
            </a:r>
            <a:r>
              <a:rPr sz="2800" b="1" spc="-10" dirty="0">
                <a:latin typeface="Calibri"/>
                <a:cs typeface="Calibri"/>
              </a:rPr>
              <a:t>kelimelerle</a:t>
            </a:r>
            <a:r>
              <a:rPr sz="2800" b="1" spc="-60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ifade</a:t>
            </a:r>
            <a:r>
              <a:rPr sz="2800" b="1" spc="-80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edilmiş</a:t>
            </a:r>
            <a:r>
              <a:rPr sz="2800" b="1" spc="-90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halidir.</a:t>
            </a:r>
            <a:endParaRPr sz="2800">
              <a:latin typeface="Calibri"/>
              <a:cs typeface="Calibri"/>
            </a:endParaRPr>
          </a:p>
          <a:p>
            <a:pPr marL="469265" indent="-456565">
              <a:lnSpc>
                <a:spcPct val="100000"/>
              </a:lnSpc>
              <a:spcBef>
                <a:spcPts val="2005"/>
              </a:spcBef>
              <a:buClr>
                <a:srgbClr val="5B9BD4"/>
              </a:buClr>
              <a:buSzPct val="80357"/>
              <a:buFont typeface="Wingdings"/>
              <a:buChar char=""/>
              <a:tabLst>
                <a:tab pos="469265" algn="l"/>
              </a:tabLst>
            </a:pPr>
            <a:r>
              <a:rPr sz="2800" dirty="0">
                <a:latin typeface="Calibri"/>
                <a:cs typeface="Calibri"/>
              </a:rPr>
              <a:t>Bir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web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sitesinin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İnternet'teki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adı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ve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adresidir.</a:t>
            </a:r>
            <a:endParaRPr sz="2800">
              <a:latin typeface="Calibri"/>
              <a:cs typeface="Calibri"/>
            </a:endParaRPr>
          </a:p>
          <a:p>
            <a:pPr marL="469900" marR="5080" indent="-457200" algn="just">
              <a:lnSpc>
                <a:spcPct val="100000"/>
              </a:lnSpc>
              <a:spcBef>
                <a:spcPts val="2005"/>
              </a:spcBef>
              <a:buClr>
                <a:srgbClr val="5B9BD4"/>
              </a:buClr>
              <a:buSzPct val="80357"/>
              <a:buFont typeface="Wingdings"/>
              <a:buChar char=""/>
              <a:tabLst>
                <a:tab pos="469900" algn="l"/>
              </a:tabLst>
            </a:pPr>
            <a:r>
              <a:rPr sz="2800" dirty="0">
                <a:latin typeface="Calibri"/>
                <a:cs typeface="Calibri"/>
              </a:rPr>
              <a:t>Bu</a:t>
            </a:r>
            <a:r>
              <a:rPr sz="2800" spc="204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adres</a:t>
            </a:r>
            <a:r>
              <a:rPr sz="2800" spc="229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olmadan</a:t>
            </a:r>
            <a:r>
              <a:rPr sz="2800" spc="22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bir</a:t>
            </a:r>
            <a:r>
              <a:rPr sz="2800" spc="21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İnternet</a:t>
            </a:r>
            <a:r>
              <a:rPr sz="2800" spc="22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kullanıcısı</a:t>
            </a:r>
            <a:r>
              <a:rPr sz="2800" spc="20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web</a:t>
            </a:r>
            <a:r>
              <a:rPr sz="2800" spc="21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sitesine</a:t>
            </a:r>
            <a:r>
              <a:rPr sz="2800" spc="21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sadece </a:t>
            </a:r>
            <a:r>
              <a:rPr sz="2800" dirty="0">
                <a:latin typeface="Calibri"/>
                <a:cs typeface="Calibri"/>
              </a:rPr>
              <a:t>IP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adresi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ile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ulaşabilir.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19393" y="5904382"/>
            <a:ext cx="194945" cy="71310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r>
              <a:rPr sz="1200" spc="-10" dirty="0">
                <a:solidFill>
                  <a:srgbClr val="FFFFFF"/>
                </a:solidFill>
                <a:latin typeface="Times New Roman"/>
                <a:cs typeface="Times New Roman"/>
              </a:rPr>
              <a:t>22.09.2025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82600" y="170179"/>
            <a:ext cx="2787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15</a:t>
            </a:r>
            <a:endParaRPr sz="1800">
              <a:latin typeface="Microsoft Sans Serif"/>
              <a:cs typeface="Microsoft Sans Serif"/>
            </a:endParaRP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78863" y="4664964"/>
            <a:ext cx="7725156" cy="2122932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1578863" y="4664964"/>
            <a:ext cx="7725409" cy="2123440"/>
          </a:xfrm>
          <a:prstGeom prst="rect">
            <a:avLst/>
          </a:prstGeom>
          <a:ln w="9144">
            <a:solidFill>
              <a:srgbClr val="EBC190"/>
            </a:solidFill>
          </a:ln>
        </p:spPr>
        <p:txBody>
          <a:bodyPr vert="horz" wrap="square" lIns="0" tIns="74930" rIns="0" bIns="0" rtlCol="0">
            <a:spAutoFit/>
          </a:bodyPr>
          <a:lstStyle/>
          <a:p>
            <a:pPr marL="136525">
              <a:lnSpc>
                <a:spcPct val="100000"/>
              </a:lnSpc>
              <a:spcBef>
                <a:spcPts val="590"/>
              </a:spcBef>
            </a:pPr>
            <a:r>
              <a:rPr sz="2800" b="1" i="1" dirty="0">
                <a:solidFill>
                  <a:srgbClr val="F34D09"/>
                </a:solidFill>
                <a:latin typeface="Calibri"/>
                <a:cs typeface="Calibri"/>
              </a:rPr>
              <a:t>DNS</a:t>
            </a:r>
            <a:r>
              <a:rPr sz="2800" b="1" i="1" spc="-80" dirty="0">
                <a:solidFill>
                  <a:srgbClr val="F34D09"/>
                </a:solidFill>
                <a:latin typeface="Calibri"/>
                <a:cs typeface="Calibri"/>
              </a:rPr>
              <a:t> </a:t>
            </a:r>
            <a:r>
              <a:rPr sz="2800" b="1" i="1" dirty="0">
                <a:solidFill>
                  <a:srgbClr val="F34D09"/>
                </a:solidFill>
                <a:latin typeface="Calibri"/>
                <a:cs typeface="Calibri"/>
              </a:rPr>
              <a:t>(Alan</a:t>
            </a:r>
            <a:r>
              <a:rPr sz="2800" b="1" i="1" spc="-70" dirty="0">
                <a:solidFill>
                  <a:srgbClr val="F34D09"/>
                </a:solidFill>
                <a:latin typeface="Calibri"/>
                <a:cs typeface="Calibri"/>
              </a:rPr>
              <a:t> </a:t>
            </a:r>
            <a:r>
              <a:rPr sz="2800" b="1" i="1" dirty="0">
                <a:solidFill>
                  <a:srgbClr val="F34D09"/>
                </a:solidFill>
                <a:latin typeface="Calibri"/>
                <a:cs typeface="Calibri"/>
              </a:rPr>
              <a:t>Adı</a:t>
            </a:r>
            <a:r>
              <a:rPr sz="2800" b="1" i="1" spc="-70" dirty="0">
                <a:solidFill>
                  <a:srgbClr val="F34D09"/>
                </a:solidFill>
                <a:latin typeface="Calibri"/>
                <a:cs typeface="Calibri"/>
              </a:rPr>
              <a:t> </a:t>
            </a:r>
            <a:r>
              <a:rPr sz="2800" b="1" i="1" dirty="0">
                <a:solidFill>
                  <a:srgbClr val="F34D09"/>
                </a:solidFill>
                <a:latin typeface="Calibri"/>
                <a:cs typeface="Calibri"/>
              </a:rPr>
              <a:t>Sistemi</a:t>
            </a:r>
            <a:r>
              <a:rPr sz="2800" b="1" i="1" spc="-30" dirty="0">
                <a:solidFill>
                  <a:srgbClr val="F34D09"/>
                </a:solidFill>
                <a:latin typeface="Calibri"/>
                <a:cs typeface="Calibri"/>
              </a:rPr>
              <a:t> </a:t>
            </a:r>
            <a:r>
              <a:rPr sz="2800" b="1" i="1" dirty="0">
                <a:solidFill>
                  <a:srgbClr val="F34D09"/>
                </a:solidFill>
                <a:latin typeface="Calibri"/>
                <a:cs typeface="Calibri"/>
              </a:rPr>
              <a:t>–</a:t>
            </a:r>
            <a:r>
              <a:rPr sz="2800" b="1" i="1" spc="-75" dirty="0">
                <a:solidFill>
                  <a:srgbClr val="F34D09"/>
                </a:solidFill>
                <a:latin typeface="Calibri"/>
                <a:cs typeface="Calibri"/>
              </a:rPr>
              <a:t> </a:t>
            </a:r>
            <a:r>
              <a:rPr sz="2800" b="1" i="1" dirty="0">
                <a:solidFill>
                  <a:srgbClr val="F34D09"/>
                </a:solidFill>
                <a:latin typeface="Calibri"/>
                <a:cs typeface="Calibri"/>
              </a:rPr>
              <a:t>Domain</a:t>
            </a:r>
            <a:r>
              <a:rPr sz="2800" b="1" i="1" spc="-70" dirty="0">
                <a:solidFill>
                  <a:srgbClr val="F34D09"/>
                </a:solidFill>
                <a:latin typeface="Calibri"/>
                <a:cs typeface="Calibri"/>
              </a:rPr>
              <a:t> </a:t>
            </a:r>
            <a:r>
              <a:rPr sz="2800" b="1" i="1" dirty="0">
                <a:solidFill>
                  <a:srgbClr val="F34D09"/>
                </a:solidFill>
                <a:latin typeface="Calibri"/>
                <a:cs typeface="Calibri"/>
              </a:rPr>
              <a:t>Name</a:t>
            </a:r>
            <a:r>
              <a:rPr sz="2800" b="1" i="1" spc="-60" dirty="0">
                <a:solidFill>
                  <a:srgbClr val="F34D09"/>
                </a:solidFill>
                <a:latin typeface="Calibri"/>
                <a:cs typeface="Calibri"/>
              </a:rPr>
              <a:t> </a:t>
            </a:r>
            <a:r>
              <a:rPr sz="2800" b="1" i="1" spc="-10" dirty="0">
                <a:solidFill>
                  <a:srgbClr val="F34D09"/>
                </a:solidFill>
                <a:latin typeface="Calibri"/>
                <a:cs typeface="Calibri"/>
              </a:rPr>
              <a:t>System)</a:t>
            </a:r>
            <a:endParaRPr sz="2800">
              <a:latin typeface="Calibri"/>
              <a:cs typeface="Calibri"/>
            </a:endParaRPr>
          </a:p>
          <a:p>
            <a:pPr marL="136525" marR="570865">
              <a:lnSpc>
                <a:spcPct val="120000"/>
              </a:lnSpc>
            </a:pPr>
            <a:r>
              <a:rPr sz="2800" b="1" i="1" dirty="0">
                <a:solidFill>
                  <a:srgbClr val="F34D09"/>
                </a:solidFill>
                <a:latin typeface="Calibri"/>
                <a:cs typeface="Calibri"/>
              </a:rPr>
              <a:t>sunucuları</a:t>
            </a:r>
            <a:r>
              <a:rPr sz="2800" b="1" i="1" spc="-50" dirty="0">
                <a:solidFill>
                  <a:srgbClr val="F34D09"/>
                </a:solidFill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hangi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alan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adının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hangi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IP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adresine </a:t>
            </a:r>
            <a:r>
              <a:rPr sz="2800" dirty="0">
                <a:latin typeface="Calibri"/>
                <a:cs typeface="Calibri"/>
              </a:rPr>
              <a:t>karşılık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geldiği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bilgisini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eşler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ve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kullanıcıları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doğru </a:t>
            </a:r>
            <a:r>
              <a:rPr sz="2800" dirty="0">
                <a:latin typeface="Calibri"/>
                <a:cs typeface="Calibri"/>
              </a:rPr>
              <a:t>adreslere</a:t>
            </a:r>
            <a:r>
              <a:rPr sz="2800" spc="-14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yönlendirir.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27556" y="669493"/>
            <a:ext cx="22669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05" dirty="0">
                <a:solidFill>
                  <a:srgbClr val="F88556"/>
                </a:solidFill>
                <a:latin typeface="Lucida Sans Unicode"/>
                <a:cs typeface="Lucida Sans Unicode"/>
              </a:rPr>
              <a:t>◤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325372" y="718261"/>
            <a:ext cx="983869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3935095" algn="l"/>
              </a:tabLst>
            </a:pPr>
            <a:r>
              <a:rPr b="0" u="heavy" dirty="0">
                <a:uFill>
                  <a:solidFill>
                    <a:srgbClr val="F88556"/>
                  </a:solidFill>
                </a:uFill>
                <a:latin typeface="Times New Roman"/>
                <a:cs typeface="Times New Roman"/>
              </a:rPr>
              <a:t>	</a:t>
            </a:r>
            <a:r>
              <a:rPr u="heavy" dirty="0">
                <a:uFill>
                  <a:solidFill>
                    <a:srgbClr val="F88556"/>
                  </a:solidFill>
                </a:uFill>
              </a:rPr>
              <a:t>Alan</a:t>
            </a:r>
            <a:r>
              <a:rPr u="heavy" spc="-15" dirty="0">
                <a:uFill>
                  <a:solidFill>
                    <a:srgbClr val="F88556"/>
                  </a:solidFill>
                </a:uFill>
              </a:rPr>
              <a:t> </a:t>
            </a:r>
            <a:r>
              <a:rPr u="heavy" dirty="0">
                <a:uFill>
                  <a:solidFill>
                    <a:srgbClr val="F88556"/>
                  </a:solidFill>
                </a:uFill>
              </a:rPr>
              <a:t>Adı</a:t>
            </a:r>
            <a:r>
              <a:rPr u="heavy" spc="-25" dirty="0">
                <a:uFill>
                  <a:solidFill>
                    <a:srgbClr val="F88556"/>
                  </a:solidFill>
                </a:uFill>
              </a:rPr>
              <a:t> </a:t>
            </a:r>
            <a:r>
              <a:rPr u="heavy" dirty="0">
                <a:uFill>
                  <a:solidFill>
                    <a:srgbClr val="F88556"/>
                  </a:solidFill>
                </a:uFill>
              </a:rPr>
              <a:t>(Domain</a:t>
            </a:r>
            <a:r>
              <a:rPr u="heavy" spc="-25" dirty="0">
                <a:uFill>
                  <a:solidFill>
                    <a:srgbClr val="F88556"/>
                  </a:solidFill>
                </a:uFill>
              </a:rPr>
              <a:t> </a:t>
            </a:r>
            <a:r>
              <a:rPr u="heavy" spc="-10" dirty="0">
                <a:uFill>
                  <a:solidFill>
                    <a:srgbClr val="F88556"/>
                  </a:solidFill>
                </a:uFill>
              </a:rPr>
              <a:t>Name) 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49873" y="6011367"/>
            <a:ext cx="194945" cy="695960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r>
              <a:rPr sz="1200" spc="-10" dirty="0">
                <a:solidFill>
                  <a:srgbClr val="FFFFFF"/>
                </a:solidFill>
                <a:latin typeface="Times New Roman"/>
                <a:cs typeface="Times New Roman"/>
              </a:rPr>
              <a:t>22.09.2025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27380" y="113792"/>
            <a:ext cx="1809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25" dirty="0">
                <a:solidFill>
                  <a:srgbClr val="FFFFFF"/>
                </a:solidFill>
                <a:latin typeface="Calibri"/>
                <a:cs typeface="Calibri"/>
              </a:rPr>
              <a:t>16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4224337" y="2771965"/>
            <a:ext cx="4296410" cy="1949450"/>
            <a:chOff x="4224337" y="2771965"/>
            <a:chExt cx="4296410" cy="1949450"/>
          </a:xfrm>
        </p:grpSpPr>
        <p:sp>
          <p:nvSpPr>
            <p:cNvPr id="7" name="object 7"/>
            <p:cNvSpPr/>
            <p:nvPr/>
          </p:nvSpPr>
          <p:spPr>
            <a:xfrm>
              <a:off x="4229100" y="2776727"/>
              <a:ext cx="4286885" cy="1901825"/>
            </a:xfrm>
            <a:custGeom>
              <a:avLst/>
              <a:gdLst/>
              <a:ahLst/>
              <a:cxnLst/>
              <a:rect l="l" t="t" r="r" b="b"/>
              <a:pathLst>
                <a:path w="4286884" h="1901825">
                  <a:moveTo>
                    <a:pt x="0" y="0"/>
                  </a:moveTo>
                  <a:lnTo>
                    <a:pt x="4286758" y="0"/>
                  </a:lnTo>
                  <a:lnTo>
                    <a:pt x="4286758" y="1901444"/>
                  </a:lnTo>
                  <a:lnTo>
                    <a:pt x="3249549" y="1901444"/>
                  </a:lnTo>
                </a:path>
              </a:pathLst>
            </a:custGeom>
            <a:ln w="9144">
              <a:solidFill>
                <a:srgbClr val="5A9A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397495" y="4634485"/>
              <a:ext cx="86866" cy="86866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4617211" y="2198573"/>
            <a:ext cx="261556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35" dirty="0">
                <a:latin typeface="Calibri"/>
                <a:cs typeface="Calibri"/>
              </a:rPr>
              <a:t>google.com.tr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615685" y="2746375"/>
            <a:ext cx="9861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Domain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207002" y="4355338"/>
            <a:ext cx="31515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10" dirty="0">
                <a:latin typeface="Calibri"/>
                <a:cs typeface="Calibri"/>
              </a:rPr>
              <a:t>142.250.187.131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424678" y="4890261"/>
            <a:ext cx="10953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IP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Adresi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1758695" y="1741932"/>
            <a:ext cx="9162415" cy="4640580"/>
            <a:chOff x="1758695" y="1741932"/>
            <a:chExt cx="9162415" cy="4640580"/>
          </a:xfrm>
        </p:grpSpPr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88324" y="2601468"/>
              <a:ext cx="2232660" cy="2250947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58695" y="1741932"/>
              <a:ext cx="2232660" cy="1744980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045207" y="3820667"/>
              <a:ext cx="1912620" cy="256184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04316" y="0"/>
            <a:ext cx="10400030" cy="6858000"/>
            <a:chOff x="1004316" y="0"/>
            <a:chExt cx="10400030" cy="6858000"/>
          </a:xfrm>
        </p:grpSpPr>
        <p:sp>
          <p:nvSpPr>
            <p:cNvPr id="3" name="object 3"/>
            <p:cNvSpPr/>
            <p:nvPr/>
          </p:nvSpPr>
          <p:spPr>
            <a:xfrm>
              <a:off x="1004316" y="0"/>
              <a:ext cx="10372725" cy="6858000"/>
            </a:xfrm>
            <a:custGeom>
              <a:avLst/>
              <a:gdLst/>
              <a:ahLst/>
              <a:cxnLst/>
              <a:rect l="l" t="t" r="r" b="b"/>
              <a:pathLst>
                <a:path w="10372725" h="6858000">
                  <a:moveTo>
                    <a:pt x="10372344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10372344" y="6858000"/>
                  </a:lnTo>
                  <a:lnTo>
                    <a:pt x="1037234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1376659" y="0"/>
              <a:ext cx="27940" cy="6858000"/>
            </a:xfrm>
            <a:custGeom>
              <a:avLst/>
              <a:gdLst/>
              <a:ahLst/>
              <a:cxnLst/>
              <a:rect l="l" t="t" r="r" b="b"/>
              <a:pathLst>
                <a:path w="27940" h="6858000">
                  <a:moveTo>
                    <a:pt x="27431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27431" y="6858000"/>
                  </a:lnTo>
                  <a:lnTo>
                    <a:pt x="27431" y="0"/>
                  </a:lnTo>
                  <a:close/>
                </a:path>
              </a:pathLst>
            </a:custGeom>
            <a:solidFill>
              <a:srgbClr val="F8855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1127556" y="669493"/>
            <a:ext cx="22669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05" dirty="0">
                <a:solidFill>
                  <a:srgbClr val="F88556"/>
                </a:solidFill>
                <a:latin typeface="Lucida Sans Unicode"/>
                <a:cs typeface="Lucida Sans Unicode"/>
              </a:rPr>
              <a:t>◤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19393" y="5904382"/>
            <a:ext cx="194945" cy="71310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r>
              <a:rPr sz="1200" spc="-10" dirty="0">
                <a:solidFill>
                  <a:srgbClr val="FFFFFF"/>
                </a:solidFill>
                <a:latin typeface="Times New Roman"/>
                <a:cs typeface="Times New Roman"/>
              </a:rPr>
              <a:t>22.09.2025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82600" y="170179"/>
            <a:ext cx="2787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17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325372" y="453510"/>
            <a:ext cx="9838690" cy="2762250"/>
          </a:xfrm>
          <a:prstGeom prst="rect">
            <a:avLst/>
          </a:prstGeom>
        </p:spPr>
        <p:txBody>
          <a:bodyPr vert="horz" wrap="square" lIns="0" tIns="278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190"/>
              </a:spcBef>
              <a:tabLst>
                <a:tab pos="3935095" algn="l"/>
              </a:tabLst>
            </a:pPr>
            <a:r>
              <a:rPr sz="4400" u="heavy" dirty="0">
                <a:solidFill>
                  <a:srgbClr val="2C241F"/>
                </a:solidFill>
                <a:uFill>
                  <a:solidFill>
                    <a:srgbClr val="F88556"/>
                  </a:solidFill>
                </a:uFill>
                <a:latin typeface="Times New Roman"/>
                <a:cs typeface="Times New Roman"/>
              </a:rPr>
              <a:t>	</a:t>
            </a:r>
            <a:r>
              <a:rPr sz="4400" b="1" u="heavy" dirty="0">
                <a:solidFill>
                  <a:srgbClr val="2C241F"/>
                </a:solidFill>
                <a:uFill>
                  <a:solidFill>
                    <a:srgbClr val="F88556"/>
                  </a:solidFill>
                </a:uFill>
                <a:latin typeface="Calibri"/>
                <a:cs typeface="Calibri"/>
              </a:rPr>
              <a:t>Alan</a:t>
            </a:r>
            <a:r>
              <a:rPr sz="4400" b="1" u="heavy" spc="-15" dirty="0">
                <a:solidFill>
                  <a:srgbClr val="2C241F"/>
                </a:solidFill>
                <a:uFill>
                  <a:solidFill>
                    <a:srgbClr val="F88556"/>
                  </a:solidFill>
                </a:uFill>
                <a:latin typeface="Calibri"/>
                <a:cs typeface="Calibri"/>
              </a:rPr>
              <a:t> </a:t>
            </a:r>
            <a:r>
              <a:rPr sz="4400" b="1" u="heavy" dirty="0">
                <a:solidFill>
                  <a:srgbClr val="2C241F"/>
                </a:solidFill>
                <a:uFill>
                  <a:solidFill>
                    <a:srgbClr val="F88556"/>
                  </a:solidFill>
                </a:uFill>
                <a:latin typeface="Calibri"/>
                <a:cs typeface="Calibri"/>
              </a:rPr>
              <a:t>Adı</a:t>
            </a:r>
            <a:r>
              <a:rPr sz="4400" b="1" u="heavy" spc="-25" dirty="0">
                <a:solidFill>
                  <a:srgbClr val="2C241F"/>
                </a:solidFill>
                <a:uFill>
                  <a:solidFill>
                    <a:srgbClr val="F88556"/>
                  </a:solidFill>
                </a:uFill>
                <a:latin typeface="Calibri"/>
                <a:cs typeface="Calibri"/>
              </a:rPr>
              <a:t> </a:t>
            </a:r>
            <a:r>
              <a:rPr sz="4400" b="1" u="heavy" dirty="0">
                <a:solidFill>
                  <a:srgbClr val="2C241F"/>
                </a:solidFill>
                <a:uFill>
                  <a:solidFill>
                    <a:srgbClr val="F88556"/>
                  </a:solidFill>
                </a:uFill>
                <a:latin typeface="Calibri"/>
                <a:cs typeface="Calibri"/>
              </a:rPr>
              <a:t>(Domain</a:t>
            </a:r>
            <a:r>
              <a:rPr sz="4400" b="1" u="heavy" spc="-25" dirty="0">
                <a:solidFill>
                  <a:srgbClr val="2C241F"/>
                </a:solidFill>
                <a:uFill>
                  <a:solidFill>
                    <a:srgbClr val="F88556"/>
                  </a:solidFill>
                </a:uFill>
                <a:latin typeface="Calibri"/>
                <a:cs typeface="Calibri"/>
              </a:rPr>
              <a:t> </a:t>
            </a:r>
            <a:r>
              <a:rPr sz="4400" b="1" u="heavy" spc="-10" dirty="0">
                <a:solidFill>
                  <a:srgbClr val="2C241F"/>
                </a:solidFill>
                <a:uFill>
                  <a:solidFill>
                    <a:srgbClr val="F88556"/>
                  </a:solidFill>
                </a:uFill>
                <a:latin typeface="Calibri"/>
                <a:cs typeface="Calibri"/>
              </a:rPr>
              <a:t>Name) </a:t>
            </a:r>
            <a:endParaRPr sz="4400">
              <a:latin typeface="Calibri"/>
              <a:cs typeface="Calibri"/>
            </a:endParaRPr>
          </a:p>
          <a:p>
            <a:pPr marL="1504315">
              <a:lnSpc>
                <a:spcPct val="100000"/>
              </a:lnSpc>
              <a:spcBef>
                <a:spcPts val="2555"/>
              </a:spcBef>
              <a:tabLst>
                <a:tab pos="4271645" algn="l"/>
                <a:tab pos="5819140" algn="l"/>
              </a:tabLst>
            </a:pPr>
            <a:r>
              <a:rPr sz="5400" dirty="0">
                <a:latin typeface="Calibri"/>
                <a:cs typeface="Calibri"/>
              </a:rPr>
              <a:t>www</a:t>
            </a:r>
            <a:r>
              <a:rPr sz="5400" spc="-75" dirty="0">
                <a:latin typeface="Calibri"/>
                <a:cs typeface="Calibri"/>
              </a:rPr>
              <a:t> </a:t>
            </a:r>
            <a:r>
              <a:rPr sz="5400" spc="-25" dirty="0">
                <a:latin typeface="Calibri"/>
                <a:cs typeface="Calibri"/>
              </a:rPr>
              <a:t>.cu</a:t>
            </a:r>
            <a:r>
              <a:rPr sz="5400" dirty="0">
                <a:latin typeface="Calibri"/>
                <a:cs typeface="Calibri"/>
              </a:rPr>
              <a:t>	</a:t>
            </a:r>
            <a:r>
              <a:rPr sz="5400" spc="-20" dirty="0">
                <a:latin typeface="Calibri"/>
                <a:cs typeface="Calibri"/>
              </a:rPr>
              <a:t>.edu</a:t>
            </a:r>
            <a:r>
              <a:rPr sz="5400" dirty="0">
                <a:latin typeface="Calibri"/>
                <a:cs typeface="Calibri"/>
              </a:rPr>
              <a:t>	</a:t>
            </a:r>
            <a:r>
              <a:rPr sz="5400" spc="-25" dirty="0">
                <a:latin typeface="Calibri"/>
                <a:cs typeface="Calibri"/>
              </a:rPr>
              <a:t>.tr</a:t>
            </a:r>
            <a:endParaRPr sz="5400">
              <a:latin typeface="Calibri"/>
              <a:cs typeface="Calibri"/>
            </a:endParaRPr>
          </a:p>
          <a:p>
            <a:pPr marR="1758314" algn="r">
              <a:lnSpc>
                <a:spcPct val="100000"/>
              </a:lnSpc>
              <a:spcBef>
                <a:spcPts val="2500"/>
              </a:spcBef>
            </a:pPr>
            <a:r>
              <a:rPr sz="2200" dirty="0">
                <a:latin typeface="Calibri"/>
                <a:cs typeface="Calibri"/>
              </a:rPr>
              <a:t>Ülke</a:t>
            </a:r>
            <a:r>
              <a:rPr sz="2200" spc="-95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kodu</a:t>
            </a:r>
            <a:endParaRPr sz="220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1150619" y="2632455"/>
            <a:ext cx="6976109" cy="3945254"/>
            <a:chOff x="1150619" y="2632455"/>
            <a:chExt cx="6976109" cy="3945254"/>
          </a:xfrm>
        </p:grpSpPr>
        <p:sp>
          <p:nvSpPr>
            <p:cNvPr id="10" name="object 10"/>
            <p:cNvSpPr/>
            <p:nvPr/>
          </p:nvSpPr>
          <p:spPr>
            <a:xfrm>
              <a:off x="2748534" y="2632455"/>
              <a:ext cx="5378450" cy="2443480"/>
            </a:xfrm>
            <a:custGeom>
              <a:avLst/>
              <a:gdLst/>
              <a:ahLst/>
              <a:cxnLst/>
              <a:rect l="l" t="t" r="r" b="b"/>
              <a:pathLst>
                <a:path w="5378450" h="2443479">
                  <a:moveTo>
                    <a:pt x="5377561" y="987298"/>
                  </a:moveTo>
                  <a:lnTo>
                    <a:pt x="5366690" y="980960"/>
                  </a:lnTo>
                  <a:lnTo>
                    <a:pt x="5361813" y="978115"/>
                  </a:lnTo>
                  <a:lnTo>
                    <a:pt x="5361813" y="992759"/>
                  </a:lnTo>
                  <a:lnTo>
                    <a:pt x="5352427" y="987298"/>
                  </a:lnTo>
                  <a:lnTo>
                    <a:pt x="5361813" y="992759"/>
                  </a:lnTo>
                  <a:lnTo>
                    <a:pt x="5361813" y="978115"/>
                  </a:lnTo>
                  <a:lnTo>
                    <a:pt x="5291963" y="937260"/>
                  </a:lnTo>
                  <a:lnTo>
                    <a:pt x="5289042" y="935609"/>
                  </a:lnTo>
                  <a:lnTo>
                    <a:pt x="5285105" y="936625"/>
                  </a:lnTo>
                  <a:lnTo>
                    <a:pt x="5283327" y="939546"/>
                  </a:lnTo>
                  <a:lnTo>
                    <a:pt x="5281549" y="942594"/>
                  </a:lnTo>
                  <a:lnTo>
                    <a:pt x="5282565" y="946531"/>
                  </a:lnTo>
                  <a:lnTo>
                    <a:pt x="5341556" y="980960"/>
                  </a:lnTo>
                  <a:lnTo>
                    <a:pt x="3890772" y="980960"/>
                  </a:lnTo>
                  <a:lnTo>
                    <a:pt x="3890772" y="37084"/>
                  </a:lnTo>
                  <a:lnTo>
                    <a:pt x="3890772" y="30734"/>
                  </a:lnTo>
                  <a:lnTo>
                    <a:pt x="3890772" y="27178"/>
                  </a:lnTo>
                  <a:lnTo>
                    <a:pt x="3887965" y="24384"/>
                  </a:lnTo>
                  <a:lnTo>
                    <a:pt x="2904744" y="24384"/>
                  </a:lnTo>
                  <a:lnTo>
                    <a:pt x="2904744" y="37084"/>
                  </a:lnTo>
                  <a:lnTo>
                    <a:pt x="3878072" y="37084"/>
                  </a:lnTo>
                  <a:lnTo>
                    <a:pt x="3878072" y="990727"/>
                  </a:lnTo>
                  <a:lnTo>
                    <a:pt x="3880866" y="993648"/>
                  </a:lnTo>
                  <a:lnTo>
                    <a:pt x="5341328" y="993648"/>
                  </a:lnTo>
                  <a:lnTo>
                    <a:pt x="5282565" y="1027938"/>
                  </a:lnTo>
                  <a:lnTo>
                    <a:pt x="5281549" y="1031875"/>
                  </a:lnTo>
                  <a:lnTo>
                    <a:pt x="5285105" y="1037971"/>
                  </a:lnTo>
                  <a:lnTo>
                    <a:pt x="5289042" y="1038987"/>
                  </a:lnTo>
                  <a:lnTo>
                    <a:pt x="5291963" y="1037209"/>
                  </a:lnTo>
                  <a:lnTo>
                    <a:pt x="5366664" y="993648"/>
                  </a:lnTo>
                  <a:lnTo>
                    <a:pt x="5377561" y="987298"/>
                  </a:lnTo>
                  <a:close/>
                </a:path>
                <a:path w="5378450" h="2443479">
                  <a:moveTo>
                    <a:pt x="5377688" y="2391283"/>
                  </a:moveTo>
                  <a:lnTo>
                    <a:pt x="5366791" y="2384933"/>
                  </a:lnTo>
                  <a:lnTo>
                    <a:pt x="5289042" y="2339594"/>
                  </a:lnTo>
                  <a:lnTo>
                    <a:pt x="5285232" y="2340610"/>
                  </a:lnTo>
                  <a:lnTo>
                    <a:pt x="5281676" y="2346706"/>
                  </a:lnTo>
                  <a:lnTo>
                    <a:pt x="5282692" y="2350516"/>
                  </a:lnTo>
                  <a:lnTo>
                    <a:pt x="5341671" y="2384933"/>
                  </a:lnTo>
                  <a:lnTo>
                    <a:pt x="1182243" y="2384933"/>
                  </a:lnTo>
                  <a:lnTo>
                    <a:pt x="1182243" y="24892"/>
                  </a:lnTo>
                  <a:lnTo>
                    <a:pt x="1182243" y="18542"/>
                  </a:lnTo>
                  <a:lnTo>
                    <a:pt x="1182243" y="14986"/>
                  </a:lnTo>
                  <a:lnTo>
                    <a:pt x="1179322" y="12192"/>
                  </a:lnTo>
                  <a:lnTo>
                    <a:pt x="0" y="12192"/>
                  </a:lnTo>
                  <a:lnTo>
                    <a:pt x="0" y="24892"/>
                  </a:lnTo>
                  <a:lnTo>
                    <a:pt x="1169543" y="24892"/>
                  </a:lnTo>
                  <a:lnTo>
                    <a:pt x="1169543" y="2394839"/>
                  </a:lnTo>
                  <a:lnTo>
                    <a:pt x="1172337" y="2397633"/>
                  </a:lnTo>
                  <a:lnTo>
                    <a:pt x="5341671" y="2397633"/>
                  </a:lnTo>
                  <a:lnTo>
                    <a:pt x="5282692" y="2432050"/>
                  </a:lnTo>
                  <a:lnTo>
                    <a:pt x="5281676" y="2435860"/>
                  </a:lnTo>
                  <a:lnTo>
                    <a:pt x="5285232" y="2441956"/>
                  </a:lnTo>
                  <a:lnTo>
                    <a:pt x="5289042" y="2442972"/>
                  </a:lnTo>
                  <a:lnTo>
                    <a:pt x="5366791" y="2397633"/>
                  </a:lnTo>
                  <a:lnTo>
                    <a:pt x="5377688" y="2391283"/>
                  </a:lnTo>
                  <a:close/>
                </a:path>
                <a:path w="5378450" h="2443479">
                  <a:moveTo>
                    <a:pt x="5377942" y="1558163"/>
                  </a:moveTo>
                  <a:lnTo>
                    <a:pt x="5367045" y="1551813"/>
                  </a:lnTo>
                  <a:lnTo>
                    <a:pt x="5289296" y="1506474"/>
                  </a:lnTo>
                  <a:lnTo>
                    <a:pt x="5285486" y="1507490"/>
                  </a:lnTo>
                  <a:lnTo>
                    <a:pt x="5281930" y="1513586"/>
                  </a:lnTo>
                  <a:lnTo>
                    <a:pt x="5282946" y="1517523"/>
                  </a:lnTo>
                  <a:lnTo>
                    <a:pt x="5285994" y="1519174"/>
                  </a:lnTo>
                  <a:lnTo>
                    <a:pt x="5341925" y="1551813"/>
                  </a:lnTo>
                  <a:lnTo>
                    <a:pt x="2384806" y="1551813"/>
                  </a:lnTo>
                  <a:lnTo>
                    <a:pt x="2384806" y="17272"/>
                  </a:lnTo>
                  <a:lnTo>
                    <a:pt x="2384806" y="10922"/>
                  </a:lnTo>
                  <a:lnTo>
                    <a:pt x="2384806" y="7366"/>
                  </a:lnTo>
                  <a:lnTo>
                    <a:pt x="2382012" y="4572"/>
                  </a:lnTo>
                  <a:lnTo>
                    <a:pt x="1584960" y="4572"/>
                  </a:lnTo>
                  <a:lnTo>
                    <a:pt x="1584960" y="17272"/>
                  </a:lnTo>
                  <a:lnTo>
                    <a:pt x="2372106" y="17272"/>
                  </a:lnTo>
                  <a:lnTo>
                    <a:pt x="2372106" y="1561719"/>
                  </a:lnTo>
                  <a:lnTo>
                    <a:pt x="2374900" y="1564513"/>
                  </a:lnTo>
                  <a:lnTo>
                    <a:pt x="5341925" y="1564513"/>
                  </a:lnTo>
                  <a:lnTo>
                    <a:pt x="5282946" y="1598930"/>
                  </a:lnTo>
                  <a:lnTo>
                    <a:pt x="5281930" y="1602867"/>
                  </a:lnTo>
                  <a:lnTo>
                    <a:pt x="5283708" y="1605788"/>
                  </a:lnTo>
                  <a:lnTo>
                    <a:pt x="5285486" y="1608836"/>
                  </a:lnTo>
                  <a:lnTo>
                    <a:pt x="5289296" y="1609852"/>
                  </a:lnTo>
                  <a:lnTo>
                    <a:pt x="5367045" y="1564513"/>
                  </a:lnTo>
                  <a:lnTo>
                    <a:pt x="5377942" y="1558163"/>
                  </a:lnTo>
                  <a:close/>
                </a:path>
                <a:path w="5378450" h="2443479">
                  <a:moveTo>
                    <a:pt x="5378196" y="450977"/>
                  </a:moveTo>
                  <a:lnTo>
                    <a:pt x="5367299" y="444627"/>
                  </a:lnTo>
                  <a:lnTo>
                    <a:pt x="5289550" y="399288"/>
                  </a:lnTo>
                  <a:lnTo>
                    <a:pt x="5285613" y="400304"/>
                  </a:lnTo>
                  <a:lnTo>
                    <a:pt x="5283835" y="403352"/>
                  </a:lnTo>
                  <a:lnTo>
                    <a:pt x="5282057" y="406273"/>
                  </a:lnTo>
                  <a:lnTo>
                    <a:pt x="5283073" y="410210"/>
                  </a:lnTo>
                  <a:lnTo>
                    <a:pt x="5342052" y="444627"/>
                  </a:lnTo>
                  <a:lnTo>
                    <a:pt x="4820158" y="444627"/>
                  </a:lnTo>
                  <a:lnTo>
                    <a:pt x="4820158" y="12700"/>
                  </a:lnTo>
                  <a:lnTo>
                    <a:pt x="4820158" y="6350"/>
                  </a:lnTo>
                  <a:lnTo>
                    <a:pt x="4820158" y="2794"/>
                  </a:lnTo>
                  <a:lnTo>
                    <a:pt x="4817237" y="0"/>
                  </a:lnTo>
                  <a:lnTo>
                    <a:pt x="4482084" y="0"/>
                  </a:lnTo>
                  <a:lnTo>
                    <a:pt x="4482084" y="12700"/>
                  </a:lnTo>
                  <a:lnTo>
                    <a:pt x="4807458" y="12700"/>
                  </a:lnTo>
                  <a:lnTo>
                    <a:pt x="4807458" y="454406"/>
                  </a:lnTo>
                  <a:lnTo>
                    <a:pt x="4810252" y="457327"/>
                  </a:lnTo>
                  <a:lnTo>
                    <a:pt x="5342052" y="457327"/>
                  </a:lnTo>
                  <a:lnTo>
                    <a:pt x="5283073" y="491744"/>
                  </a:lnTo>
                  <a:lnTo>
                    <a:pt x="5282057" y="495554"/>
                  </a:lnTo>
                  <a:lnTo>
                    <a:pt x="5285613" y="501650"/>
                  </a:lnTo>
                  <a:lnTo>
                    <a:pt x="5289550" y="502666"/>
                  </a:lnTo>
                  <a:lnTo>
                    <a:pt x="5367299" y="457327"/>
                  </a:lnTo>
                  <a:lnTo>
                    <a:pt x="5378196" y="450977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50619" y="4751832"/>
              <a:ext cx="2566416" cy="1825752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8219313" y="3189757"/>
            <a:ext cx="3126105" cy="1939925"/>
          </a:xfrm>
          <a:prstGeom prst="rect">
            <a:avLst/>
          </a:prstGeom>
        </p:spPr>
        <p:txBody>
          <a:bodyPr vert="horz" wrap="square" lIns="0" tIns="207645" rIns="0" bIns="0" rtlCol="0">
            <a:spAutoFit/>
          </a:bodyPr>
          <a:lstStyle/>
          <a:p>
            <a:pPr marL="61594" indent="-1270">
              <a:lnSpc>
                <a:spcPct val="100000"/>
              </a:lnSpc>
              <a:spcBef>
                <a:spcPts val="1635"/>
              </a:spcBef>
            </a:pPr>
            <a:r>
              <a:rPr sz="2200" dirty="0">
                <a:latin typeface="Calibri"/>
                <a:cs typeface="Calibri"/>
              </a:rPr>
              <a:t>Alan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adı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türü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(uzantı)</a:t>
            </a:r>
            <a:endParaRPr sz="2200">
              <a:latin typeface="Calibri"/>
              <a:cs typeface="Calibri"/>
            </a:endParaRPr>
          </a:p>
          <a:p>
            <a:pPr marL="61594" marR="696595">
              <a:lnSpc>
                <a:spcPct val="100000"/>
              </a:lnSpc>
              <a:spcBef>
                <a:spcPts val="1530"/>
              </a:spcBef>
            </a:pPr>
            <a:r>
              <a:rPr sz="2200" dirty="0">
                <a:latin typeface="Calibri"/>
                <a:cs typeface="Calibri"/>
              </a:rPr>
              <a:t>Alan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adı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tanımlaması </a:t>
            </a:r>
            <a:r>
              <a:rPr sz="2200" dirty="0">
                <a:latin typeface="Calibri"/>
                <a:cs typeface="Calibri"/>
              </a:rPr>
              <a:t>(ismi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veya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kısa</a:t>
            </a:r>
            <a:r>
              <a:rPr sz="2200" spc="-50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adı)</a:t>
            </a:r>
            <a:endParaRPr sz="2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445"/>
              </a:spcBef>
            </a:pPr>
            <a:r>
              <a:rPr sz="2200" dirty="0">
                <a:latin typeface="Calibri"/>
                <a:cs typeface="Calibri"/>
              </a:rPr>
              <a:t>Web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sunucusu</a:t>
            </a:r>
            <a:r>
              <a:rPr sz="2200" spc="-6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(alt</a:t>
            </a:r>
            <a:r>
              <a:rPr sz="2200" spc="-6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domain)</a:t>
            </a:r>
            <a:endParaRPr sz="2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27556" y="669493"/>
            <a:ext cx="22669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05" dirty="0">
                <a:solidFill>
                  <a:srgbClr val="F88556"/>
                </a:solidFill>
                <a:latin typeface="Lucida Sans Unicode"/>
                <a:cs typeface="Lucida Sans Unicode"/>
              </a:rPr>
              <a:t>◤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325372" y="718261"/>
            <a:ext cx="983869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3935095" algn="l"/>
              </a:tabLst>
            </a:pPr>
            <a:r>
              <a:rPr b="0" u="heavy" dirty="0">
                <a:uFill>
                  <a:solidFill>
                    <a:srgbClr val="F88556"/>
                  </a:solidFill>
                </a:uFill>
                <a:latin typeface="Times New Roman"/>
                <a:cs typeface="Times New Roman"/>
              </a:rPr>
              <a:t>	</a:t>
            </a:r>
            <a:r>
              <a:rPr u="heavy" dirty="0">
                <a:uFill>
                  <a:solidFill>
                    <a:srgbClr val="F88556"/>
                  </a:solidFill>
                </a:uFill>
              </a:rPr>
              <a:t>Alan</a:t>
            </a:r>
            <a:r>
              <a:rPr u="heavy" spc="-15" dirty="0">
                <a:uFill>
                  <a:solidFill>
                    <a:srgbClr val="F88556"/>
                  </a:solidFill>
                </a:uFill>
              </a:rPr>
              <a:t> </a:t>
            </a:r>
            <a:r>
              <a:rPr u="heavy" dirty="0">
                <a:uFill>
                  <a:solidFill>
                    <a:srgbClr val="F88556"/>
                  </a:solidFill>
                </a:uFill>
              </a:rPr>
              <a:t>Adı</a:t>
            </a:r>
            <a:r>
              <a:rPr u="heavy" spc="-25" dirty="0">
                <a:uFill>
                  <a:solidFill>
                    <a:srgbClr val="F88556"/>
                  </a:solidFill>
                </a:uFill>
              </a:rPr>
              <a:t> </a:t>
            </a:r>
            <a:r>
              <a:rPr u="heavy" dirty="0">
                <a:uFill>
                  <a:solidFill>
                    <a:srgbClr val="F88556"/>
                  </a:solidFill>
                </a:uFill>
              </a:rPr>
              <a:t>(Domain</a:t>
            </a:r>
            <a:r>
              <a:rPr u="heavy" spc="-25" dirty="0">
                <a:uFill>
                  <a:solidFill>
                    <a:srgbClr val="F88556"/>
                  </a:solidFill>
                </a:uFill>
              </a:rPr>
              <a:t> </a:t>
            </a:r>
            <a:r>
              <a:rPr u="heavy" spc="-10" dirty="0">
                <a:uFill>
                  <a:solidFill>
                    <a:srgbClr val="F88556"/>
                  </a:solidFill>
                </a:uFill>
              </a:rPr>
              <a:t>Name) 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487805" y="1469643"/>
            <a:ext cx="7734300" cy="1793875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469265" indent="-456565">
              <a:lnSpc>
                <a:spcPct val="100000"/>
              </a:lnSpc>
              <a:spcBef>
                <a:spcPts val="700"/>
              </a:spcBef>
              <a:buClr>
                <a:srgbClr val="5B9BD4"/>
              </a:buClr>
              <a:buSzPct val="79166"/>
              <a:buFont typeface="Wingdings"/>
              <a:buChar char=""/>
              <a:tabLst>
                <a:tab pos="469265" algn="l"/>
              </a:tabLst>
            </a:pPr>
            <a:r>
              <a:rPr sz="2400" dirty="0">
                <a:latin typeface="Calibri"/>
                <a:cs typeface="Calibri"/>
              </a:rPr>
              <a:t>Alan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adları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2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bölümden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meydana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gelir;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alan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adı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ve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uzantısı.</a:t>
            </a:r>
            <a:endParaRPr sz="2400">
              <a:latin typeface="Calibri"/>
              <a:cs typeface="Calibri"/>
            </a:endParaRPr>
          </a:p>
          <a:p>
            <a:pPr marL="469265" indent="-456565">
              <a:lnSpc>
                <a:spcPct val="100000"/>
              </a:lnSpc>
              <a:spcBef>
                <a:spcPts val="605"/>
              </a:spcBef>
              <a:buClr>
                <a:srgbClr val="5B9BD4"/>
              </a:buClr>
              <a:buSzPct val="79166"/>
              <a:buFont typeface="Wingdings"/>
              <a:buChar char=""/>
              <a:tabLst>
                <a:tab pos="469265" algn="l"/>
              </a:tabLst>
            </a:pPr>
            <a:r>
              <a:rPr sz="2400" dirty="0">
                <a:latin typeface="Calibri"/>
                <a:cs typeface="Calibri"/>
              </a:rPr>
              <a:t>Uzantı</a:t>
            </a:r>
            <a:r>
              <a:rPr sz="2400" spc="-9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kısmı</a:t>
            </a:r>
            <a:r>
              <a:rPr sz="2400" spc="-9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birden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fazla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sayıda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olabilir.</a:t>
            </a:r>
            <a:endParaRPr sz="2400">
              <a:latin typeface="Calibri"/>
              <a:cs typeface="Calibri"/>
            </a:endParaRPr>
          </a:p>
          <a:p>
            <a:pPr marL="469265" indent="-456565">
              <a:lnSpc>
                <a:spcPct val="100000"/>
              </a:lnSpc>
              <a:spcBef>
                <a:spcPts val="600"/>
              </a:spcBef>
              <a:buClr>
                <a:srgbClr val="5B9BD4"/>
              </a:buClr>
              <a:buSzPct val="79166"/>
              <a:buFont typeface="Wingdings"/>
              <a:buChar char=""/>
              <a:tabLst>
                <a:tab pos="469265" algn="l"/>
              </a:tabLst>
            </a:pPr>
            <a:r>
              <a:rPr sz="2400" spc="-10" dirty="0">
                <a:latin typeface="Calibri"/>
                <a:cs typeface="Calibri"/>
              </a:rPr>
              <a:t>www.Alan</a:t>
            </a:r>
            <a:r>
              <a:rPr sz="2400" spc="-9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Adi.Uzanti1.Uzanti2.Uzanti3</a:t>
            </a:r>
            <a:endParaRPr sz="2400">
              <a:latin typeface="Calibri"/>
              <a:cs typeface="Calibri"/>
            </a:endParaRPr>
          </a:p>
          <a:p>
            <a:pPr marL="469265" indent="-456565">
              <a:lnSpc>
                <a:spcPct val="100000"/>
              </a:lnSpc>
              <a:spcBef>
                <a:spcPts val="600"/>
              </a:spcBef>
              <a:buClr>
                <a:srgbClr val="5B9BD4"/>
              </a:buClr>
              <a:buSzPct val="79166"/>
              <a:buFont typeface="Wingdings"/>
              <a:buChar char=""/>
              <a:tabLst>
                <a:tab pos="469265" algn="l"/>
              </a:tabLst>
            </a:pPr>
            <a:r>
              <a:rPr sz="2400" u="sng" spc="-10" dirty="0">
                <a:solidFill>
                  <a:srgbClr val="B87669"/>
                </a:solidFill>
                <a:uFill>
                  <a:solidFill>
                    <a:srgbClr val="B87669"/>
                  </a:solidFill>
                </a:uFill>
                <a:latin typeface="Calibri"/>
                <a:cs typeface="Calibri"/>
                <a:hlinkClick r:id="rId2"/>
              </a:rPr>
              <a:t>www.cu.edu.tr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19393" y="5904382"/>
            <a:ext cx="194945" cy="71310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r>
              <a:rPr sz="1200" spc="-10" dirty="0">
                <a:solidFill>
                  <a:srgbClr val="FFFFFF"/>
                </a:solidFill>
                <a:latin typeface="Times New Roman"/>
                <a:cs typeface="Times New Roman"/>
              </a:rPr>
              <a:t>22.09.2025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82600" y="170179"/>
            <a:ext cx="2787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18</a:t>
            </a:r>
            <a:endParaRPr sz="1800">
              <a:latin typeface="Microsoft Sans Serif"/>
              <a:cs typeface="Microsoft Sans Serif"/>
            </a:endParaRPr>
          </a:p>
        </p:txBody>
      </p: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4180840" y="2860929"/>
          <a:ext cx="6898640" cy="389953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626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464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spc="-10" dirty="0">
                          <a:solidFill>
                            <a:srgbClr val="F34D09"/>
                          </a:solidFill>
                          <a:latin typeface="Microsoft Sans Serif"/>
                          <a:cs typeface="Microsoft Sans Serif"/>
                        </a:rPr>
                        <a:t>Uzantı</a:t>
                      </a:r>
                      <a:endParaRPr sz="1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88556"/>
                      </a:solidFill>
                      <a:prstDash val="solid"/>
                    </a:lnL>
                    <a:lnR w="12700">
                      <a:solidFill>
                        <a:srgbClr val="F88556"/>
                      </a:solidFill>
                      <a:prstDash val="solid"/>
                    </a:lnR>
                    <a:lnT w="12700">
                      <a:solidFill>
                        <a:srgbClr val="F88556"/>
                      </a:solidFill>
                      <a:prstDash val="solid"/>
                    </a:lnT>
                    <a:lnB w="12700">
                      <a:solidFill>
                        <a:srgbClr val="F88556"/>
                      </a:solidFill>
                      <a:prstDash val="solid"/>
                    </a:lnB>
                    <a:solidFill>
                      <a:srgbClr val="FDECEA"/>
                    </a:solidFill>
                  </a:tcPr>
                </a:tc>
                <a:tc>
                  <a:txBody>
                    <a:bodyPr/>
                    <a:lstStyle/>
                    <a:p>
                      <a:pPr marL="4953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spc="-10" dirty="0">
                          <a:solidFill>
                            <a:srgbClr val="F34D09"/>
                          </a:solidFill>
                          <a:latin typeface="Microsoft Sans Serif"/>
                          <a:cs typeface="Microsoft Sans Serif"/>
                        </a:rPr>
                        <a:t>Açıklama</a:t>
                      </a:r>
                      <a:endParaRPr sz="1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88556"/>
                      </a:solidFill>
                      <a:prstDash val="solid"/>
                    </a:lnL>
                    <a:lnR w="12700">
                      <a:solidFill>
                        <a:srgbClr val="F88556"/>
                      </a:solidFill>
                      <a:prstDash val="solid"/>
                    </a:lnR>
                    <a:lnT w="12700">
                      <a:solidFill>
                        <a:srgbClr val="F88556"/>
                      </a:solidFill>
                      <a:prstDash val="solid"/>
                    </a:lnT>
                    <a:lnB w="12700">
                      <a:solidFill>
                        <a:srgbClr val="F88556"/>
                      </a:solidFill>
                      <a:prstDash val="solid"/>
                    </a:lnB>
                    <a:solidFill>
                      <a:srgbClr val="FDEC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spc="-20" dirty="0">
                          <a:latin typeface="Microsoft Sans Serif"/>
                          <a:cs typeface="Microsoft Sans Serif"/>
                        </a:rPr>
                        <a:t>.edu</a:t>
                      </a:r>
                      <a:endParaRPr sz="1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88556"/>
                      </a:solidFill>
                      <a:prstDash val="solid"/>
                    </a:lnL>
                    <a:lnR w="12700">
                      <a:solidFill>
                        <a:srgbClr val="F88556"/>
                      </a:solidFill>
                      <a:prstDash val="solid"/>
                    </a:lnR>
                    <a:lnT w="12700">
                      <a:solidFill>
                        <a:srgbClr val="F88556"/>
                      </a:solidFill>
                      <a:prstDash val="solid"/>
                    </a:lnT>
                    <a:lnB w="12700">
                      <a:solidFill>
                        <a:srgbClr val="F88556"/>
                      </a:solidFill>
                      <a:prstDash val="solid"/>
                    </a:lnB>
                    <a:solidFill>
                      <a:srgbClr val="FDECEA"/>
                    </a:solidFill>
                  </a:tcPr>
                </a:tc>
                <a:tc>
                  <a:txBody>
                    <a:bodyPr/>
                    <a:lstStyle/>
                    <a:p>
                      <a:pPr marL="952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dirty="0">
                          <a:latin typeface="Microsoft Sans Serif"/>
                          <a:cs typeface="Microsoft Sans Serif"/>
                        </a:rPr>
                        <a:t>Eğitim</a:t>
                      </a:r>
                      <a:r>
                        <a:rPr sz="1400" spc="2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400" dirty="0">
                          <a:latin typeface="Microsoft Sans Serif"/>
                          <a:cs typeface="Microsoft Sans Serif"/>
                        </a:rPr>
                        <a:t>kurumları</a:t>
                      </a:r>
                      <a:r>
                        <a:rPr sz="1400" spc="1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400" spc="-10" dirty="0">
                          <a:latin typeface="Microsoft Sans Serif"/>
                          <a:cs typeface="Microsoft Sans Serif"/>
                        </a:rPr>
                        <a:t>(Akademik-Üniversite)</a:t>
                      </a:r>
                      <a:endParaRPr sz="1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88556"/>
                      </a:solidFill>
                      <a:prstDash val="solid"/>
                    </a:lnL>
                    <a:lnR w="12700">
                      <a:solidFill>
                        <a:srgbClr val="F88556"/>
                      </a:solidFill>
                      <a:prstDash val="solid"/>
                    </a:lnR>
                    <a:lnT w="12700">
                      <a:solidFill>
                        <a:srgbClr val="F88556"/>
                      </a:solidFill>
                      <a:prstDash val="solid"/>
                    </a:lnT>
                    <a:lnB w="12700">
                      <a:solidFill>
                        <a:srgbClr val="F88556"/>
                      </a:solidFill>
                      <a:prstDash val="solid"/>
                    </a:lnB>
                    <a:solidFill>
                      <a:srgbClr val="FDEC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spc="-20" dirty="0">
                          <a:latin typeface="Microsoft Sans Serif"/>
                          <a:cs typeface="Microsoft Sans Serif"/>
                        </a:rPr>
                        <a:t>.gov</a:t>
                      </a:r>
                      <a:endParaRPr sz="1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88556"/>
                      </a:solidFill>
                      <a:prstDash val="solid"/>
                    </a:lnL>
                    <a:lnR w="12700">
                      <a:solidFill>
                        <a:srgbClr val="F88556"/>
                      </a:solidFill>
                      <a:prstDash val="solid"/>
                    </a:lnR>
                    <a:lnT w="12700">
                      <a:solidFill>
                        <a:srgbClr val="F88556"/>
                      </a:solidFill>
                      <a:prstDash val="solid"/>
                    </a:lnT>
                    <a:lnB w="12700">
                      <a:solidFill>
                        <a:srgbClr val="F88556"/>
                      </a:solidFill>
                      <a:prstDash val="solid"/>
                    </a:lnB>
                    <a:solidFill>
                      <a:srgbClr val="FDECEA"/>
                    </a:solidFill>
                  </a:tcPr>
                </a:tc>
                <a:tc>
                  <a:txBody>
                    <a:bodyPr/>
                    <a:lstStyle/>
                    <a:p>
                      <a:pPr marL="952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dirty="0">
                          <a:latin typeface="Microsoft Sans Serif"/>
                          <a:cs typeface="Microsoft Sans Serif"/>
                        </a:rPr>
                        <a:t>Resmi</a:t>
                      </a:r>
                      <a:r>
                        <a:rPr sz="1400" spc="-3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400" dirty="0">
                          <a:latin typeface="Microsoft Sans Serif"/>
                          <a:cs typeface="Microsoft Sans Serif"/>
                        </a:rPr>
                        <a:t>kurumlar</a:t>
                      </a:r>
                      <a:r>
                        <a:rPr sz="1400" spc="-4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400" spc="-10" dirty="0">
                          <a:latin typeface="Microsoft Sans Serif"/>
                          <a:cs typeface="Microsoft Sans Serif"/>
                        </a:rPr>
                        <a:t>(Devlet)</a:t>
                      </a:r>
                      <a:endParaRPr sz="1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88556"/>
                      </a:solidFill>
                      <a:prstDash val="solid"/>
                    </a:lnL>
                    <a:lnR w="12700">
                      <a:solidFill>
                        <a:srgbClr val="F88556"/>
                      </a:solidFill>
                      <a:prstDash val="solid"/>
                    </a:lnR>
                    <a:lnT w="12700">
                      <a:solidFill>
                        <a:srgbClr val="F88556"/>
                      </a:solidFill>
                      <a:prstDash val="solid"/>
                    </a:lnT>
                    <a:lnB w="12700">
                      <a:solidFill>
                        <a:srgbClr val="F88556"/>
                      </a:solidFill>
                      <a:prstDash val="solid"/>
                    </a:lnB>
                    <a:solidFill>
                      <a:srgbClr val="FDEC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spc="-20" dirty="0">
                          <a:latin typeface="Microsoft Sans Serif"/>
                          <a:cs typeface="Microsoft Sans Serif"/>
                        </a:rPr>
                        <a:t>.com</a:t>
                      </a:r>
                      <a:endParaRPr sz="1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88556"/>
                      </a:solidFill>
                      <a:prstDash val="solid"/>
                    </a:lnL>
                    <a:lnR w="12700">
                      <a:solidFill>
                        <a:srgbClr val="F88556"/>
                      </a:solidFill>
                      <a:prstDash val="solid"/>
                    </a:lnR>
                    <a:lnT w="12700">
                      <a:solidFill>
                        <a:srgbClr val="F88556"/>
                      </a:solidFill>
                      <a:prstDash val="solid"/>
                    </a:lnT>
                    <a:lnB w="12700">
                      <a:solidFill>
                        <a:srgbClr val="F88556"/>
                      </a:solidFill>
                      <a:prstDash val="solid"/>
                    </a:lnB>
                    <a:solidFill>
                      <a:srgbClr val="FDECEA"/>
                    </a:solidFill>
                  </a:tcPr>
                </a:tc>
                <a:tc>
                  <a:txBody>
                    <a:bodyPr/>
                    <a:lstStyle/>
                    <a:p>
                      <a:pPr marL="952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spc="-10" dirty="0">
                          <a:latin typeface="Microsoft Sans Serif"/>
                          <a:cs typeface="Microsoft Sans Serif"/>
                        </a:rPr>
                        <a:t>Ticari</a:t>
                      </a:r>
                      <a:r>
                        <a:rPr sz="1400" spc="-6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400" spc="-10" dirty="0">
                          <a:latin typeface="Microsoft Sans Serif"/>
                          <a:cs typeface="Microsoft Sans Serif"/>
                        </a:rPr>
                        <a:t>kuruluşlar</a:t>
                      </a:r>
                      <a:endParaRPr sz="1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88556"/>
                      </a:solidFill>
                      <a:prstDash val="solid"/>
                    </a:lnL>
                    <a:lnR w="12700">
                      <a:solidFill>
                        <a:srgbClr val="F88556"/>
                      </a:solidFill>
                      <a:prstDash val="solid"/>
                    </a:lnR>
                    <a:lnT w="12700">
                      <a:solidFill>
                        <a:srgbClr val="F88556"/>
                      </a:solidFill>
                      <a:prstDash val="solid"/>
                    </a:lnT>
                    <a:lnB w="12700">
                      <a:solidFill>
                        <a:srgbClr val="F88556"/>
                      </a:solidFill>
                      <a:prstDash val="solid"/>
                    </a:lnB>
                    <a:solidFill>
                      <a:srgbClr val="FDEC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spc="-20" dirty="0">
                          <a:latin typeface="Microsoft Sans Serif"/>
                          <a:cs typeface="Microsoft Sans Serif"/>
                        </a:rPr>
                        <a:t>.k12</a:t>
                      </a:r>
                      <a:endParaRPr sz="1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88556"/>
                      </a:solidFill>
                      <a:prstDash val="solid"/>
                    </a:lnL>
                    <a:lnR w="12700">
                      <a:solidFill>
                        <a:srgbClr val="F88556"/>
                      </a:solidFill>
                      <a:prstDash val="solid"/>
                    </a:lnR>
                    <a:lnT w="12700">
                      <a:solidFill>
                        <a:srgbClr val="F88556"/>
                      </a:solidFill>
                      <a:prstDash val="solid"/>
                    </a:lnT>
                    <a:lnB w="12700">
                      <a:solidFill>
                        <a:srgbClr val="F88556"/>
                      </a:solidFill>
                      <a:prstDash val="solid"/>
                    </a:lnB>
                    <a:solidFill>
                      <a:srgbClr val="FDECEA"/>
                    </a:solidFill>
                  </a:tcPr>
                </a:tc>
                <a:tc>
                  <a:txBody>
                    <a:bodyPr/>
                    <a:lstStyle/>
                    <a:p>
                      <a:pPr marL="952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dirty="0">
                          <a:latin typeface="Microsoft Sans Serif"/>
                          <a:cs typeface="Microsoft Sans Serif"/>
                        </a:rPr>
                        <a:t>Orta,</a:t>
                      </a:r>
                      <a:r>
                        <a:rPr sz="1400" spc="-2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400" dirty="0">
                          <a:latin typeface="Microsoft Sans Serif"/>
                          <a:cs typeface="Microsoft Sans Serif"/>
                        </a:rPr>
                        <a:t>lise</a:t>
                      </a:r>
                      <a:r>
                        <a:rPr sz="1400" spc="-2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400" dirty="0">
                          <a:latin typeface="Microsoft Sans Serif"/>
                          <a:cs typeface="Microsoft Sans Serif"/>
                        </a:rPr>
                        <a:t>ve</a:t>
                      </a:r>
                      <a:r>
                        <a:rPr sz="1400" spc="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400" dirty="0">
                          <a:latin typeface="Microsoft Sans Serif"/>
                          <a:cs typeface="Microsoft Sans Serif"/>
                        </a:rPr>
                        <a:t>dengi</a:t>
                      </a:r>
                      <a:r>
                        <a:rPr sz="1400" spc="-1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400" spc="-10" dirty="0">
                          <a:latin typeface="Microsoft Sans Serif"/>
                          <a:cs typeface="Microsoft Sans Serif"/>
                        </a:rPr>
                        <a:t>okullar</a:t>
                      </a:r>
                      <a:endParaRPr sz="1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88556"/>
                      </a:solidFill>
                      <a:prstDash val="solid"/>
                    </a:lnL>
                    <a:lnR w="12700">
                      <a:solidFill>
                        <a:srgbClr val="F88556"/>
                      </a:solidFill>
                      <a:prstDash val="solid"/>
                    </a:lnR>
                    <a:lnT w="12700">
                      <a:solidFill>
                        <a:srgbClr val="F88556"/>
                      </a:solidFill>
                      <a:prstDash val="solid"/>
                    </a:lnT>
                    <a:lnB w="12700">
                      <a:solidFill>
                        <a:srgbClr val="F88556"/>
                      </a:solidFill>
                      <a:prstDash val="solid"/>
                    </a:lnB>
                    <a:solidFill>
                      <a:srgbClr val="FDEC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spc="-20" dirty="0">
                          <a:latin typeface="Microsoft Sans Serif"/>
                          <a:cs typeface="Microsoft Sans Serif"/>
                        </a:rPr>
                        <a:t>.mil</a:t>
                      </a:r>
                      <a:endParaRPr sz="1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88556"/>
                      </a:solidFill>
                      <a:prstDash val="solid"/>
                    </a:lnL>
                    <a:lnR w="12700">
                      <a:solidFill>
                        <a:srgbClr val="F88556"/>
                      </a:solidFill>
                      <a:prstDash val="solid"/>
                    </a:lnR>
                    <a:lnT w="12700">
                      <a:solidFill>
                        <a:srgbClr val="F88556"/>
                      </a:solidFill>
                      <a:prstDash val="solid"/>
                    </a:lnT>
                    <a:lnB w="12700">
                      <a:solidFill>
                        <a:srgbClr val="F88556"/>
                      </a:solidFill>
                      <a:prstDash val="solid"/>
                    </a:lnB>
                    <a:solidFill>
                      <a:srgbClr val="FDECEA"/>
                    </a:solidFill>
                  </a:tcPr>
                </a:tc>
                <a:tc>
                  <a:txBody>
                    <a:bodyPr/>
                    <a:lstStyle/>
                    <a:p>
                      <a:pPr marL="952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dirty="0">
                          <a:latin typeface="Microsoft Sans Serif"/>
                          <a:cs typeface="Microsoft Sans Serif"/>
                        </a:rPr>
                        <a:t>Askeri</a:t>
                      </a:r>
                      <a:r>
                        <a:rPr sz="1400" spc="-4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400" dirty="0">
                          <a:latin typeface="Microsoft Sans Serif"/>
                          <a:cs typeface="Microsoft Sans Serif"/>
                        </a:rPr>
                        <a:t>kurumlar</a:t>
                      </a:r>
                      <a:r>
                        <a:rPr sz="1400" spc="-3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400" dirty="0">
                          <a:latin typeface="Microsoft Sans Serif"/>
                          <a:cs typeface="Microsoft Sans Serif"/>
                        </a:rPr>
                        <a:t>(Ülkemizde</a:t>
                      </a:r>
                      <a:r>
                        <a:rPr sz="1400" spc="-4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400" spc="-10" dirty="0">
                          <a:latin typeface="Microsoft Sans Serif"/>
                          <a:cs typeface="Microsoft Sans Serif"/>
                        </a:rPr>
                        <a:t>.tsk)</a:t>
                      </a:r>
                      <a:endParaRPr sz="1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88556"/>
                      </a:solidFill>
                      <a:prstDash val="solid"/>
                    </a:lnL>
                    <a:lnR w="12700">
                      <a:solidFill>
                        <a:srgbClr val="F88556"/>
                      </a:solidFill>
                      <a:prstDash val="solid"/>
                    </a:lnR>
                    <a:lnT w="12700">
                      <a:solidFill>
                        <a:srgbClr val="F88556"/>
                      </a:solidFill>
                      <a:prstDash val="solid"/>
                    </a:lnT>
                    <a:lnB w="12700">
                      <a:solidFill>
                        <a:srgbClr val="F88556"/>
                      </a:solidFill>
                      <a:prstDash val="solid"/>
                    </a:lnB>
                    <a:solidFill>
                      <a:srgbClr val="FDEC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400" spc="-20" dirty="0">
                          <a:latin typeface="Microsoft Sans Serif"/>
                          <a:cs typeface="Microsoft Sans Serif"/>
                        </a:rPr>
                        <a:t>.org</a:t>
                      </a:r>
                      <a:endParaRPr sz="1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88556"/>
                      </a:solidFill>
                      <a:prstDash val="solid"/>
                    </a:lnL>
                    <a:lnR w="12700">
                      <a:solidFill>
                        <a:srgbClr val="F88556"/>
                      </a:solidFill>
                      <a:prstDash val="solid"/>
                    </a:lnR>
                    <a:lnT w="12700">
                      <a:solidFill>
                        <a:srgbClr val="F88556"/>
                      </a:solidFill>
                      <a:prstDash val="solid"/>
                    </a:lnT>
                    <a:lnB w="12700">
                      <a:solidFill>
                        <a:srgbClr val="F88556"/>
                      </a:solidFill>
                      <a:prstDash val="solid"/>
                    </a:lnB>
                    <a:solidFill>
                      <a:srgbClr val="FDECEA"/>
                    </a:solidFill>
                  </a:tcPr>
                </a:tc>
                <a:tc>
                  <a:txBody>
                    <a:bodyPr/>
                    <a:lstStyle/>
                    <a:p>
                      <a:pPr marL="952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400" dirty="0">
                          <a:latin typeface="Microsoft Sans Serif"/>
                          <a:cs typeface="Microsoft Sans Serif"/>
                        </a:rPr>
                        <a:t>Kar</a:t>
                      </a:r>
                      <a:r>
                        <a:rPr sz="1400" spc="1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400" dirty="0">
                          <a:latin typeface="Microsoft Sans Serif"/>
                          <a:cs typeface="Microsoft Sans Serif"/>
                        </a:rPr>
                        <a:t>amacı</a:t>
                      </a:r>
                      <a:r>
                        <a:rPr sz="1400" spc="-2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400" dirty="0">
                          <a:latin typeface="Microsoft Sans Serif"/>
                          <a:cs typeface="Microsoft Sans Serif"/>
                        </a:rPr>
                        <a:t>gütmeyen</a:t>
                      </a:r>
                      <a:r>
                        <a:rPr sz="1400" spc="1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400" dirty="0">
                          <a:latin typeface="Microsoft Sans Serif"/>
                          <a:cs typeface="Microsoft Sans Serif"/>
                        </a:rPr>
                        <a:t>kuruluşlar</a:t>
                      </a:r>
                      <a:r>
                        <a:rPr sz="1400" spc="-2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400" dirty="0">
                          <a:latin typeface="Microsoft Sans Serif"/>
                          <a:cs typeface="Microsoft Sans Serif"/>
                        </a:rPr>
                        <a:t>(vakıf,</a:t>
                      </a:r>
                      <a:r>
                        <a:rPr sz="1400" spc="1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400" dirty="0">
                          <a:latin typeface="Microsoft Sans Serif"/>
                          <a:cs typeface="Microsoft Sans Serif"/>
                        </a:rPr>
                        <a:t>dernek,</a:t>
                      </a:r>
                      <a:r>
                        <a:rPr sz="1400" spc="-2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400" spc="-10" dirty="0">
                          <a:latin typeface="Microsoft Sans Serif"/>
                          <a:cs typeface="Microsoft Sans Serif"/>
                        </a:rPr>
                        <a:t>organizasyon)</a:t>
                      </a:r>
                      <a:endParaRPr sz="1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88556"/>
                      </a:solidFill>
                      <a:prstDash val="solid"/>
                    </a:lnL>
                    <a:lnR w="12700">
                      <a:solidFill>
                        <a:srgbClr val="F88556"/>
                      </a:solidFill>
                      <a:prstDash val="solid"/>
                    </a:lnR>
                    <a:lnT w="12700">
                      <a:solidFill>
                        <a:srgbClr val="F88556"/>
                      </a:solidFill>
                      <a:prstDash val="solid"/>
                    </a:lnT>
                    <a:lnB w="12700">
                      <a:solidFill>
                        <a:srgbClr val="F88556"/>
                      </a:solidFill>
                      <a:prstDash val="solid"/>
                    </a:lnB>
                    <a:solidFill>
                      <a:srgbClr val="FDEC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4165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400" spc="-20" dirty="0">
                          <a:latin typeface="Microsoft Sans Serif"/>
                          <a:cs typeface="Microsoft Sans Serif"/>
                        </a:rPr>
                        <a:t>.int</a:t>
                      </a:r>
                      <a:endParaRPr sz="1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88556"/>
                      </a:solidFill>
                      <a:prstDash val="solid"/>
                    </a:lnL>
                    <a:lnR w="12700">
                      <a:solidFill>
                        <a:srgbClr val="F88556"/>
                      </a:solidFill>
                      <a:prstDash val="solid"/>
                    </a:lnR>
                    <a:lnT w="12700">
                      <a:solidFill>
                        <a:srgbClr val="F88556"/>
                      </a:solidFill>
                      <a:prstDash val="solid"/>
                    </a:lnT>
                    <a:lnB w="12700">
                      <a:solidFill>
                        <a:srgbClr val="F88556"/>
                      </a:solidFill>
                      <a:prstDash val="solid"/>
                    </a:lnB>
                    <a:solidFill>
                      <a:srgbClr val="FDECEA"/>
                    </a:solidFill>
                  </a:tcPr>
                </a:tc>
                <a:tc>
                  <a:txBody>
                    <a:bodyPr/>
                    <a:lstStyle/>
                    <a:p>
                      <a:pPr marL="952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400" dirty="0">
                          <a:latin typeface="Microsoft Sans Serif"/>
                          <a:cs typeface="Microsoft Sans Serif"/>
                        </a:rPr>
                        <a:t>Uluslararası</a:t>
                      </a:r>
                      <a:r>
                        <a:rPr sz="1400" spc="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400" spc="-10" dirty="0">
                          <a:latin typeface="Microsoft Sans Serif"/>
                          <a:cs typeface="Microsoft Sans Serif"/>
                        </a:rPr>
                        <a:t>organizasyonlar</a:t>
                      </a:r>
                      <a:endParaRPr sz="1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88556"/>
                      </a:solidFill>
                      <a:prstDash val="solid"/>
                    </a:lnL>
                    <a:lnR w="12700">
                      <a:solidFill>
                        <a:srgbClr val="F88556"/>
                      </a:solidFill>
                      <a:prstDash val="solid"/>
                    </a:lnR>
                    <a:lnT w="12700">
                      <a:solidFill>
                        <a:srgbClr val="F88556"/>
                      </a:solidFill>
                      <a:prstDash val="solid"/>
                    </a:lnT>
                    <a:lnB w="12700">
                      <a:solidFill>
                        <a:srgbClr val="F88556"/>
                      </a:solidFill>
                      <a:prstDash val="solid"/>
                    </a:lnB>
                    <a:solidFill>
                      <a:srgbClr val="FDEC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416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400" spc="-20" dirty="0">
                          <a:latin typeface="Microsoft Sans Serif"/>
                          <a:cs typeface="Microsoft Sans Serif"/>
                        </a:rPr>
                        <a:t>.net</a:t>
                      </a:r>
                      <a:endParaRPr sz="1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88556"/>
                      </a:solidFill>
                      <a:prstDash val="solid"/>
                    </a:lnL>
                    <a:lnR w="12700">
                      <a:solidFill>
                        <a:srgbClr val="F88556"/>
                      </a:solidFill>
                      <a:prstDash val="solid"/>
                    </a:lnR>
                    <a:lnT w="12700">
                      <a:solidFill>
                        <a:srgbClr val="F88556"/>
                      </a:solidFill>
                      <a:prstDash val="solid"/>
                    </a:lnT>
                    <a:lnB w="12700">
                      <a:solidFill>
                        <a:srgbClr val="F88556"/>
                      </a:solidFill>
                      <a:prstDash val="solid"/>
                    </a:lnB>
                    <a:solidFill>
                      <a:srgbClr val="FDECEA"/>
                    </a:solidFill>
                  </a:tcPr>
                </a:tc>
                <a:tc>
                  <a:txBody>
                    <a:bodyPr/>
                    <a:lstStyle/>
                    <a:p>
                      <a:pPr marL="952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400" dirty="0">
                          <a:latin typeface="Microsoft Sans Serif"/>
                          <a:cs typeface="Microsoft Sans Serif"/>
                        </a:rPr>
                        <a:t>Internet</a:t>
                      </a:r>
                      <a:r>
                        <a:rPr sz="1400" spc="-5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400" dirty="0">
                          <a:latin typeface="Microsoft Sans Serif"/>
                          <a:cs typeface="Microsoft Sans Serif"/>
                        </a:rPr>
                        <a:t>hizmeti</a:t>
                      </a:r>
                      <a:r>
                        <a:rPr sz="1400" spc="-4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400" dirty="0">
                          <a:latin typeface="Microsoft Sans Serif"/>
                          <a:cs typeface="Microsoft Sans Serif"/>
                        </a:rPr>
                        <a:t>sunan</a:t>
                      </a:r>
                      <a:r>
                        <a:rPr sz="1400" spc="-4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400" spc="-10" dirty="0">
                          <a:latin typeface="Microsoft Sans Serif"/>
                          <a:cs typeface="Microsoft Sans Serif"/>
                        </a:rPr>
                        <a:t>kuruluşlar</a:t>
                      </a:r>
                      <a:endParaRPr sz="1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88556"/>
                      </a:solidFill>
                      <a:prstDash val="solid"/>
                    </a:lnL>
                    <a:lnR w="12700">
                      <a:solidFill>
                        <a:srgbClr val="F88556"/>
                      </a:solidFill>
                      <a:prstDash val="solid"/>
                    </a:lnR>
                    <a:lnT w="12700">
                      <a:solidFill>
                        <a:srgbClr val="F88556"/>
                      </a:solidFill>
                      <a:prstDash val="solid"/>
                    </a:lnT>
                    <a:lnB w="12700">
                      <a:solidFill>
                        <a:srgbClr val="F88556"/>
                      </a:solidFill>
                      <a:prstDash val="solid"/>
                    </a:lnB>
                    <a:solidFill>
                      <a:srgbClr val="FDEC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400" spc="-10" dirty="0">
                          <a:latin typeface="Microsoft Sans Serif"/>
                          <a:cs typeface="Microsoft Sans Serif"/>
                        </a:rPr>
                        <a:t>.info</a:t>
                      </a:r>
                      <a:endParaRPr sz="1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88556"/>
                      </a:solidFill>
                      <a:prstDash val="solid"/>
                    </a:lnL>
                    <a:lnR w="12700">
                      <a:solidFill>
                        <a:srgbClr val="F88556"/>
                      </a:solidFill>
                      <a:prstDash val="solid"/>
                    </a:lnR>
                    <a:lnT w="12700">
                      <a:solidFill>
                        <a:srgbClr val="F88556"/>
                      </a:solidFill>
                      <a:prstDash val="solid"/>
                    </a:lnT>
                    <a:lnB w="12700">
                      <a:solidFill>
                        <a:srgbClr val="F88556"/>
                      </a:solidFill>
                      <a:prstDash val="solid"/>
                    </a:lnB>
                    <a:solidFill>
                      <a:srgbClr val="FDECEA"/>
                    </a:solidFill>
                  </a:tcPr>
                </a:tc>
                <a:tc>
                  <a:txBody>
                    <a:bodyPr/>
                    <a:lstStyle/>
                    <a:p>
                      <a:pPr marL="952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400" dirty="0">
                          <a:latin typeface="Microsoft Sans Serif"/>
                          <a:cs typeface="Microsoft Sans Serif"/>
                        </a:rPr>
                        <a:t>Bilgi</a:t>
                      </a:r>
                      <a:r>
                        <a:rPr sz="1400" spc="-6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400" spc="-10" dirty="0">
                          <a:latin typeface="Microsoft Sans Serif"/>
                          <a:cs typeface="Microsoft Sans Serif"/>
                        </a:rPr>
                        <a:t>servisleri</a:t>
                      </a:r>
                      <a:endParaRPr sz="1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88556"/>
                      </a:solidFill>
                      <a:prstDash val="solid"/>
                    </a:lnL>
                    <a:lnR w="12700">
                      <a:solidFill>
                        <a:srgbClr val="F88556"/>
                      </a:solidFill>
                      <a:prstDash val="solid"/>
                    </a:lnR>
                    <a:lnT w="12700">
                      <a:solidFill>
                        <a:srgbClr val="F88556"/>
                      </a:solidFill>
                      <a:prstDash val="solid"/>
                    </a:lnT>
                    <a:lnB w="12700">
                      <a:solidFill>
                        <a:srgbClr val="F88556"/>
                      </a:solidFill>
                      <a:prstDash val="solid"/>
                    </a:lnB>
                    <a:solidFill>
                      <a:srgbClr val="FDEC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0416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400" spc="-20" dirty="0">
                          <a:latin typeface="Microsoft Sans Serif"/>
                          <a:cs typeface="Microsoft Sans Serif"/>
                        </a:rPr>
                        <a:t>.gen</a:t>
                      </a:r>
                      <a:endParaRPr sz="1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88556"/>
                      </a:solidFill>
                      <a:prstDash val="solid"/>
                    </a:lnL>
                    <a:lnR w="12700">
                      <a:solidFill>
                        <a:srgbClr val="F88556"/>
                      </a:solidFill>
                      <a:prstDash val="solid"/>
                    </a:lnR>
                    <a:lnT w="12700">
                      <a:solidFill>
                        <a:srgbClr val="F88556"/>
                      </a:solidFill>
                      <a:prstDash val="solid"/>
                    </a:lnT>
                    <a:lnB w="12700">
                      <a:solidFill>
                        <a:srgbClr val="F88556"/>
                      </a:solidFill>
                      <a:prstDash val="solid"/>
                    </a:lnB>
                    <a:solidFill>
                      <a:srgbClr val="FDECEA"/>
                    </a:solidFill>
                  </a:tcPr>
                </a:tc>
                <a:tc>
                  <a:txBody>
                    <a:bodyPr/>
                    <a:lstStyle/>
                    <a:p>
                      <a:pPr marL="952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400" dirty="0">
                          <a:latin typeface="Microsoft Sans Serif"/>
                          <a:cs typeface="Microsoft Sans Serif"/>
                        </a:rPr>
                        <a:t>Genel</a:t>
                      </a:r>
                      <a:r>
                        <a:rPr sz="1400" spc="-6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400" dirty="0">
                          <a:latin typeface="Microsoft Sans Serif"/>
                          <a:cs typeface="Microsoft Sans Serif"/>
                        </a:rPr>
                        <a:t>içerikli</a:t>
                      </a:r>
                      <a:r>
                        <a:rPr sz="1400" spc="-6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400" spc="-10" dirty="0">
                          <a:latin typeface="Microsoft Sans Serif"/>
                          <a:cs typeface="Microsoft Sans Serif"/>
                        </a:rPr>
                        <a:t>siteler</a:t>
                      </a:r>
                      <a:endParaRPr sz="1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88556"/>
                      </a:solidFill>
                      <a:prstDash val="solid"/>
                    </a:lnL>
                    <a:lnR w="12700">
                      <a:solidFill>
                        <a:srgbClr val="F88556"/>
                      </a:solidFill>
                      <a:prstDash val="solid"/>
                    </a:lnR>
                    <a:lnT w="12700">
                      <a:solidFill>
                        <a:srgbClr val="F88556"/>
                      </a:solidFill>
                      <a:prstDash val="solid"/>
                    </a:lnT>
                    <a:lnB w="12700">
                      <a:solidFill>
                        <a:srgbClr val="F88556"/>
                      </a:solidFill>
                      <a:prstDash val="solid"/>
                    </a:lnB>
                    <a:solidFill>
                      <a:srgbClr val="FDEC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marL="100330" marR="91440" indent="202565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400" spc="-20" dirty="0">
                          <a:latin typeface="Microsoft Sans Serif"/>
                          <a:cs typeface="Microsoft Sans Serif"/>
                        </a:rPr>
                        <a:t>Ülke </a:t>
                      </a:r>
                      <a:r>
                        <a:rPr sz="1400" spc="-10" dirty="0">
                          <a:latin typeface="Microsoft Sans Serif"/>
                          <a:cs typeface="Microsoft Sans Serif"/>
                        </a:rPr>
                        <a:t>Uzantıları</a:t>
                      </a:r>
                      <a:endParaRPr sz="1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F88556"/>
                      </a:solidFill>
                      <a:prstDash val="solid"/>
                    </a:lnL>
                    <a:lnR w="12700">
                      <a:solidFill>
                        <a:srgbClr val="F88556"/>
                      </a:solidFill>
                      <a:prstDash val="solid"/>
                    </a:lnR>
                    <a:lnT w="12700">
                      <a:solidFill>
                        <a:srgbClr val="F88556"/>
                      </a:solidFill>
                      <a:prstDash val="solid"/>
                    </a:lnT>
                    <a:lnB w="12700">
                      <a:solidFill>
                        <a:srgbClr val="F88556"/>
                      </a:solidFill>
                      <a:prstDash val="solid"/>
                    </a:lnB>
                    <a:solidFill>
                      <a:srgbClr val="FDECEA"/>
                    </a:solidFill>
                  </a:tcPr>
                </a:tc>
                <a:tc>
                  <a:txBody>
                    <a:bodyPr/>
                    <a:lstStyle/>
                    <a:p>
                      <a:pPr marL="9525">
                        <a:lnSpc>
                          <a:spcPct val="100000"/>
                        </a:lnSpc>
                        <a:spcBef>
                          <a:spcPts val="445"/>
                        </a:spcBef>
                        <a:tabLst>
                          <a:tab pos="374015" algn="l"/>
                          <a:tab pos="1209040" algn="l"/>
                          <a:tab pos="1600835" algn="l"/>
                          <a:tab pos="2526030" algn="l"/>
                          <a:tab pos="2967990" algn="l"/>
                          <a:tab pos="3853179" algn="l"/>
                          <a:tab pos="4215130" algn="l"/>
                          <a:tab pos="5022850" algn="l"/>
                          <a:tab pos="5363845" algn="l"/>
                        </a:tabLst>
                      </a:pPr>
                      <a:r>
                        <a:rPr sz="1400" spc="-25" dirty="0">
                          <a:latin typeface="Microsoft Sans Serif"/>
                          <a:cs typeface="Microsoft Sans Serif"/>
                        </a:rPr>
                        <a:t>tr:</a:t>
                      </a:r>
                      <a:r>
                        <a:rPr sz="1400" dirty="0">
                          <a:latin typeface="Microsoft Sans Serif"/>
                          <a:cs typeface="Microsoft Sans Serif"/>
                        </a:rPr>
                        <a:t>	</a:t>
                      </a:r>
                      <a:r>
                        <a:rPr sz="1400" spc="-10" dirty="0">
                          <a:latin typeface="Microsoft Sans Serif"/>
                          <a:cs typeface="Microsoft Sans Serif"/>
                        </a:rPr>
                        <a:t>Türkiye,</a:t>
                      </a:r>
                      <a:r>
                        <a:rPr sz="1400" dirty="0">
                          <a:latin typeface="Microsoft Sans Serif"/>
                          <a:cs typeface="Microsoft Sans Serif"/>
                        </a:rPr>
                        <a:t>	</a:t>
                      </a:r>
                      <a:r>
                        <a:rPr sz="1400" spc="-25" dirty="0">
                          <a:latin typeface="Microsoft Sans Serif"/>
                          <a:cs typeface="Microsoft Sans Serif"/>
                        </a:rPr>
                        <a:t>jp:</a:t>
                      </a:r>
                      <a:r>
                        <a:rPr sz="1400" dirty="0">
                          <a:latin typeface="Microsoft Sans Serif"/>
                          <a:cs typeface="Microsoft Sans Serif"/>
                        </a:rPr>
                        <a:t>	</a:t>
                      </a:r>
                      <a:r>
                        <a:rPr sz="1400" spc="-10" dirty="0">
                          <a:latin typeface="Microsoft Sans Serif"/>
                          <a:cs typeface="Microsoft Sans Serif"/>
                        </a:rPr>
                        <a:t>Japonya,</a:t>
                      </a:r>
                      <a:r>
                        <a:rPr sz="1400" dirty="0">
                          <a:latin typeface="Microsoft Sans Serif"/>
                          <a:cs typeface="Microsoft Sans Serif"/>
                        </a:rPr>
                        <a:t>	</a:t>
                      </a:r>
                      <a:r>
                        <a:rPr sz="1400" spc="-25" dirty="0">
                          <a:latin typeface="Microsoft Sans Serif"/>
                          <a:cs typeface="Microsoft Sans Serif"/>
                        </a:rPr>
                        <a:t>uk:</a:t>
                      </a:r>
                      <a:r>
                        <a:rPr sz="1400" dirty="0">
                          <a:latin typeface="Microsoft Sans Serif"/>
                          <a:cs typeface="Microsoft Sans Serif"/>
                        </a:rPr>
                        <a:t>	</a:t>
                      </a:r>
                      <a:r>
                        <a:rPr sz="1400" spc="-10" dirty="0">
                          <a:latin typeface="Microsoft Sans Serif"/>
                          <a:cs typeface="Microsoft Sans Serif"/>
                        </a:rPr>
                        <a:t>İngiltere,</a:t>
                      </a:r>
                      <a:r>
                        <a:rPr sz="1400" dirty="0">
                          <a:latin typeface="Microsoft Sans Serif"/>
                          <a:cs typeface="Microsoft Sans Serif"/>
                        </a:rPr>
                        <a:t>	</a:t>
                      </a:r>
                      <a:r>
                        <a:rPr sz="1400" spc="-25" dirty="0">
                          <a:latin typeface="Microsoft Sans Serif"/>
                          <a:cs typeface="Microsoft Sans Serif"/>
                        </a:rPr>
                        <a:t>fr:</a:t>
                      </a:r>
                      <a:r>
                        <a:rPr sz="1400" dirty="0">
                          <a:latin typeface="Microsoft Sans Serif"/>
                          <a:cs typeface="Microsoft Sans Serif"/>
                        </a:rPr>
                        <a:t>	</a:t>
                      </a:r>
                      <a:r>
                        <a:rPr sz="1400" spc="-10" dirty="0">
                          <a:latin typeface="Microsoft Sans Serif"/>
                          <a:cs typeface="Microsoft Sans Serif"/>
                        </a:rPr>
                        <a:t>Fransa,</a:t>
                      </a:r>
                      <a:r>
                        <a:rPr sz="1400" dirty="0">
                          <a:latin typeface="Microsoft Sans Serif"/>
                          <a:cs typeface="Microsoft Sans Serif"/>
                        </a:rPr>
                        <a:t>	</a:t>
                      </a:r>
                      <a:r>
                        <a:rPr sz="1400" spc="-25" dirty="0">
                          <a:latin typeface="Microsoft Sans Serif"/>
                          <a:cs typeface="Microsoft Sans Serif"/>
                        </a:rPr>
                        <a:t>it:</a:t>
                      </a:r>
                      <a:r>
                        <a:rPr sz="1400" dirty="0">
                          <a:latin typeface="Microsoft Sans Serif"/>
                          <a:cs typeface="Microsoft Sans Serif"/>
                        </a:rPr>
                        <a:t>	</a:t>
                      </a:r>
                      <a:r>
                        <a:rPr sz="1400" spc="-10" dirty="0">
                          <a:latin typeface="Microsoft Sans Serif"/>
                          <a:cs typeface="Microsoft Sans Serif"/>
                        </a:rPr>
                        <a:t>İtalya, </a:t>
                      </a:r>
                      <a:r>
                        <a:rPr sz="1400" dirty="0">
                          <a:latin typeface="Microsoft Sans Serif"/>
                          <a:cs typeface="Microsoft Sans Serif"/>
                        </a:rPr>
                        <a:t>ca:</a:t>
                      </a:r>
                      <a:r>
                        <a:rPr sz="1400" spc="-3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400" dirty="0">
                          <a:latin typeface="Microsoft Sans Serif"/>
                          <a:cs typeface="Microsoft Sans Serif"/>
                        </a:rPr>
                        <a:t>Kanada,</a:t>
                      </a:r>
                      <a:r>
                        <a:rPr sz="1400" spc="-3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400" dirty="0">
                          <a:latin typeface="Microsoft Sans Serif"/>
                          <a:cs typeface="Microsoft Sans Serif"/>
                        </a:rPr>
                        <a:t>ru:</a:t>
                      </a:r>
                      <a:r>
                        <a:rPr sz="1400" spc="-1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400" dirty="0">
                          <a:latin typeface="Microsoft Sans Serif"/>
                          <a:cs typeface="Microsoft Sans Serif"/>
                        </a:rPr>
                        <a:t>Rusya,</a:t>
                      </a:r>
                      <a:r>
                        <a:rPr sz="1400" spc="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400" dirty="0">
                          <a:latin typeface="Microsoft Sans Serif"/>
                          <a:cs typeface="Microsoft Sans Serif"/>
                        </a:rPr>
                        <a:t>nl:</a:t>
                      </a:r>
                      <a:r>
                        <a:rPr sz="1400" spc="-1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400" dirty="0">
                          <a:latin typeface="Microsoft Sans Serif"/>
                          <a:cs typeface="Microsoft Sans Serif"/>
                        </a:rPr>
                        <a:t>Hollanda,</a:t>
                      </a:r>
                      <a:r>
                        <a:rPr sz="1400" spc="-3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400" dirty="0">
                          <a:latin typeface="Microsoft Sans Serif"/>
                          <a:cs typeface="Microsoft Sans Serif"/>
                        </a:rPr>
                        <a:t>de:</a:t>
                      </a:r>
                      <a:r>
                        <a:rPr sz="1400" spc="-9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400" dirty="0">
                          <a:latin typeface="Microsoft Sans Serif"/>
                          <a:cs typeface="Microsoft Sans Serif"/>
                        </a:rPr>
                        <a:t>Almanya,</a:t>
                      </a:r>
                      <a:r>
                        <a:rPr sz="1400" spc="-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400" dirty="0">
                          <a:latin typeface="Microsoft Sans Serif"/>
                          <a:cs typeface="Microsoft Sans Serif"/>
                        </a:rPr>
                        <a:t>gr:</a:t>
                      </a:r>
                      <a:r>
                        <a:rPr sz="1400" spc="-5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400" spc="-10" dirty="0">
                          <a:latin typeface="Microsoft Sans Serif"/>
                          <a:cs typeface="Microsoft Sans Serif"/>
                        </a:rPr>
                        <a:t>Yunanistan</a:t>
                      </a:r>
                      <a:endParaRPr sz="1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F88556"/>
                      </a:solidFill>
                      <a:prstDash val="solid"/>
                    </a:lnL>
                    <a:lnR w="12700">
                      <a:solidFill>
                        <a:srgbClr val="F88556"/>
                      </a:solidFill>
                      <a:prstDash val="solid"/>
                    </a:lnR>
                    <a:lnT w="12700">
                      <a:solidFill>
                        <a:srgbClr val="F88556"/>
                      </a:solidFill>
                      <a:prstDash val="solid"/>
                    </a:lnT>
                    <a:lnB w="12700">
                      <a:solidFill>
                        <a:srgbClr val="F88556"/>
                      </a:solidFill>
                      <a:prstDash val="solid"/>
                    </a:lnB>
                    <a:solidFill>
                      <a:srgbClr val="FDEC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grpSp>
        <p:nvGrpSpPr>
          <p:cNvPr id="8" name="object 8"/>
          <p:cNvGrpSpPr/>
          <p:nvPr/>
        </p:nvGrpSpPr>
        <p:grpSpPr>
          <a:xfrm>
            <a:off x="1517903" y="217931"/>
            <a:ext cx="2539365" cy="5462270"/>
            <a:chOff x="1517903" y="217931"/>
            <a:chExt cx="2539365" cy="5462270"/>
          </a:xfrm>
        </p:grpSpPr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17903" y="217931"/>
              <a:ext cx="1882139" cy="117348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17903" y="3796284"/>
              <a:ext cx="2538984" cy="1883664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1517903" y="3796284"/>
            <a:ext cx="2539365" cy="1884045"/>
          </a:xfrm>
          <a:prstGeom prst="rect">
            <a:avLst/>
          </a:prstGeom>
          <a:ln w="9144">
            <a:solidFill>
              <a:srgbClr val="EBC19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90"/>
              </a:spcBef>
            </a:pPr>
            <a:endParaRPr sz="2400">
              <a:latin typeface="Times New Roman"/>
              <a:cs typeface="Times New Roman"/>
            </a:endParaRPr>
          </a:p>
          <a:p>
            <a:pPr marL="91440" marR="8255" indent="-1270" algn="ctr">
              <a:lnSpc>
                <a:spcPct val="100000"/>
              </a:lnSpc>
            </a:pPr>
            <a:r>
              <a:rPr sz="2400" spc="-75" dirty="0">
                <a:latin typeface="Calibri"/>
                <a:cs typeface="Calibri"/>
              </a:rPr>
              <a:t>gov.tr,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spc="-35" dirty="0">
                <a:latin typeface="Calibri"/>
                <a:cs typeface="Calibri"/>
              </a:rPr>
              <a:t>edu.tr,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tsk.tr, </a:t>
            </a:r>
            <a:r>
              <a:rPr sz="2400" dirty="0">
                <a:latin typeface="Calibri"/>
                <a:cs typeface="Calibri"/>
              </a:rPr>
              <a:t>k12.tr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uzantıları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için </a:t>
            </a:r>
            <a:r>
              <a:rPr sz="2400" spc="-10" dirty="0">
                <a:latin typeface="Calibri"/>
                <a:cs typeface="Calibri"/>
              </a:rPr>
              <a:t>kullanılmaktadır.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12" name="object 1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915667" y="3860291"/>
            <a:ext cx="1719072" cy="664463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27556" y="669493"/>
            <a:ext cx="22669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05" dirty="0">
                <a:solidFill>
                  <a:srgbClr val="F88556"/>
                </a:solidFill>
                <a:latin typeface="Lucida Sans Unicode"/>
                <a:cs typeface="Lucida Sans Unicode"/>
              </a:rPr>
              <a:t>◤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338072" y="1411224"/>
            <a:ext cx="9813290" cy="62865"/>
          </a:xfrm>
          <a:custGeom>
            <a:avLst/>
            <a:gdLst/>
            <a:ahLst/>
            <a:cxnLst/>
            <a:rect l="l" t="t" r="r" b="b"/>
            <a:pathLst>
              <a:path w="9813290" h="62865">
                <a:moveTo>
                  <a:pt x="9813036" y="0"/>
                </a:moveTo>
                <a:lnTo>
                  <a:pt x="0" y="0"/>
                </a:lnTo>
                <a:lnTo>
                  <a:pt x="0" y="62484"/>
                </a:lnTo>
                <a:lnTo>
                  <a:pt x="9813036" y="62484"/>
                </a:lnTo>
                <a:lnTo>
                  <a:pt x="9813036" y="0"/>
                </a:lnTo>
                <a:close/>
              </a:path>
            </a:pathLst>
          </a:custGeom>
          <a:solidFill>
            <a:srgbClr val="F8855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571750">
              <a:lnSpc>
                <a:spcPct val="100000"/>
              </a:lnSpc>
              <a:spcBef>
                <a:spcPts val="105"/>
              </a:spcBef>
            </a:pPr>
            <a:r>
              <a:rPr spc="-25" dirty="0"/>
              <a:t>URL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487805" y="1543049"/>
            <a:ext cx="9766300" cy="42811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69900" marR="5080" indent="-457200" algn="just">
              <a:lnSpc>
                <a:spcPct val="100000"/>
              </a:lnSpc>
              <a:spcBef>
                <a:spcPts val="95"/>
              </a:spcBef>
              <a:buClr>
                <a:srgbClr val="5B9BD4"/>
              </a:buClr>
              <a:buSzPct val="80357"/>
              <a:buFont typeface="Wingdings"/>
              <a:buChar char=""/>
              <a:tabLst>
                <a:tab pos="469900" algn="l"/>
              </a:tabLst>
            </a:pPr>
            <a:r>
              <a:rPr sz="2800" b="1" dirty="0">
                <a:latin typeface="Calibri"/>
                <a:cs typeface="Calibri"/>
              </a:rPr>
              <a:t>İnternet</a:t>
            </a:r>
            <a:r>
              <a:rPr sz="2800" b="1" spc="165" dirty="0">
                <a:latin typeface="Calibri"/>
                <a:cs typeface="Calibri"/>
              </a:rPr>
              <a:t>  </a:t>
            </a:r>
            <a:r>
              <a:rPr sz="2800" b="1" dirty="0">
                <a:latin typeface="Calibri"/>
                <a:cs typeface="Calibri"/>
              </a:rPr>
              <a:t>yoluyla</a:t>
            </a:r>
            <a:r>
              <a:rPr sz="2800" b="1" spc="150" dirty="0">
                <a:latin typeface="Calibri"/>
                <a:cs typeface="Calibri"/>
              </a:rPr>
              <a:t>  </a:t>
            </a:r>
            <a:r>
              <a:rPr sz="2800" b="1" dirty="0">
                <a:latin typeface="Calibri"/>
                <a:cs typeface="Calibri"/>
              </a:rPr>
              <a:t>insanların</a:t>
            </a:r>
            <a:r>
              <a:rPr sz="2800" b="1" spc="160" dirty="0">
                <a:latin typeface="Calibri"/>
                <a:cs typeface="Calibri"/>
              </a:rPr>
              <a:t>  </a:t>
            </a:r>
            <a:r>
              <a:rPr sz="2800" b="1" dirty="0">
                <a:latin typeface="Calibri"/>
                <a:cs typeface="Calibri"/>
              </a:rPr>
              <a:t>kullanımına</a:t>
            </a:r>
            <a:r>
              <a:rPr sz="2800" b="1" spc="155" dirty="0">
                <a:latin typeface="Calibri"/>
                <a:cs typeface="Calibri"/>
              </a:rPr>
              <a:t>  </a:t>
            </a:r>
            <a:r>
              <a:rPr sz="2800" b="1" dirty="0">
                <a:latin typeface="Calibri"/>
                <a:cs typeface="Calibri"/>
              </a:rPr>
              <a:t>sunulmuş</a:t>
            </a:r>
            <a:r>
              <a:rPr sz="2800" b="1" spc="155" dirty="0">
                <a:latin typeface="Calibri"/>
                <a:cs typeface="Calibri"/>
              </a:rPr>
              <a:t>  </a:t>
            </a:r>
            <a:r>
              <a:rPr sz="2800" b="1" dirty="0">
                <a:latin typeface="Calibri"/>
                <a:cs typeface="Calibri"/>
              </a:rPr>
              <a:t>olan</a:t>
            </a:r>
            <a:r>
              <a:rPr sz="2800" b="1" spc="160" dirty="0">
                <a:latin typeface="Calibri"/>
                <a:cs typeface="Calibri"/>
              </a:rPr>
              <a:t>  </a:t>
            </a:r>
            <a:r>
              <a:rPr sz="2800" b="1" spc="-25" dirty="0">
                <a:latin typeface="Calibri"/>
                <a:cs typeface="Calibri"/>
              </a:rPr>
              <a:t>her </a:t>
            </a:r>
            <a:r>
              <a:rPr sz="2800" b="1" dirty="0">
                <a:latin typeface="Calibri"/>
                <a:cs typeface="Calibri"/>
              </a:rPr>
              <a:t>metnin,</a:t>
            </a:r>
            <a:r>
              <a:rPr sz="2800" b="1" spc="650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resmin</a:t>
            </a:r>
            <a:r>
              <a:rPr sz="2800" b="1" spc="630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ya</a:t>
            </a:r>
            <a:r>
              <a:rPr sz="2800" b="1" spc="655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da</a:t>
            </a:r>
            <a:r>
              <a:rPr sz="2800" b="1" spc="635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belgenin</a:t>
            </a:r>
            <a:r>
              <a:rPr sz="2800" b="1" spc="630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kendine</a:t>
            </a:r>
            <a:r>
              <a:rPr sz="2800" b="1" spc="645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ait</a:t>
            </a:r>
            <a:r>
              <a:rPr sz="2800" b="1" spc="645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ve</a:t>
            </a:r>
            <a:r>
              <a:rPr sz="2800" b="1" spc="650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tek</a:t>
            </a:r>
            <a:r>
              <a:rPr sz="2800" b="1" spc="635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olan</a:t>
            </a:r>
            <a:r>
              <a:rPr sz="2800" b="1" spc="660" dirty="0">
                <a:latin typeface="Calibri"/>
                <a:cs typeface="Calibri"/>
              </a:rPr>
              <a:t> </a:t>
            </a:r>
            <a:r>
              <a:rPr sz="2800" b="1" spc="-25" dirty="0">
                <a:latin typeface="Calibri"/>
                <a:cs typeface="Calibri"/>
              </a:rPr>
              <a:t>bir </a:t>
            </a:r>
            <a:r>
              <a:rPr sz="2800" b="1" dirty="0">
                <a:latin typeface="Calibri"/>
                <a:cs typeface="Calibri"/>
              </a:rPr>
              <a:t>adresi</a:t>
            </a:r>
            <a:r>
              <a:rPr sz="2800" b="1" spc="-80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vardır</a:t>
            </a:r>
            <a:r>
              <a:rPr sz="2800" b="1" spc="-70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ve</a:t>
            </a:r>
            <a:r>
              <a:rPr sz="2800" b="1" spc="-85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buna</a:t>
            </a:r>
            <a:r>
              <a:rPr sz="2800" b="1" spc="-85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URL</a:t>
            </a:r>
            <a:r>
              <a:rPr sz="2800" b="1" spc="-85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(Özgün</a:t>
            </a:r>
            <a:r>
              <a:rPr sz="2800" b="1" spc="-105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Kaynak</a:t>
            </a:r>
            <a:r>
              <a:rPr sz="2800" b="1" spc="-60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Adresi)</a:t>
            </a:r>
            <a:r>
              <a:rPr sz="2800" b="1" spc="-80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adı</a:t>
            </a:r>
            <a:r>
              <a:rPr sz="2800" b="1" spc="-85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verilir.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45"/>
              </a:spcBef>
              <a:buClr>
                <a:srgbClr val="5B9BD4"/>
              </a:buClr>
              <a:buFont typeface="Wingdings"/>
              <a:buChar char=""/>
            </a:pPr>
            <a:endParaRPr sz="2800">
              <a:latin typeface="Calibri"/>
              <a:cs typeface="Calibri"/>
            </a:endParaRPr>
          </a:p>
          <a:p>
            <a:pPr marL="469265" marR="1076325" indent="-457200">
              <a:lnSpc>
                <a:spcPct val="117900"/>
              </a:lnSpc>
              <a:buClr>
                <a:srgbClr val="5B9BD4"/>
              </a:buClr>
              <a:buSzPct val="80357"/>
              <a:buFont typeface="Wingdings"/>
              <a:buChar char=""/>
              <a:tabLst>
                <a:tab pos="1082040" algn="l"/>
              </a:tabLst>
            </a:pPr>
            <a:r>
              <a:rPr sz="2800" dirty="0">
                <a:latin typeface="Calibri"/>
                <a:cs typeface="Calibri"/>
              </a:rPr>
              <a:t>Web</a:t>
            </a:r>
            <a:r>
              <a:rPr sz="2800" spc="-8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sayfası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için</a:t>
            </a:r>
            <a:r>
              <a:rPr sz="2800" spc="-9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URL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örneği; 	</a:t>
            </a:r>
            <a:r>
              <a:rPr sz="2800" u="sng" spc="-25" dirty="0">
                <a:solidFill>
                  <a:srgbClr val="B87669"/>
                </a:solidFill>
                <a:uFill>
                  <a:solidFill>
                    <a:srgbClr val="B87669"/>
                  </a:solidFill>
                </a:uFill>
                <a:latin typeface="Calibri"/>
                <a:cs typeface="Calibri"/>
              </a:rPr>
              <a:t>http://</a:t>
            </a:r>
            <a:r>
              <a:rPr sz="2800" u="sng" spc="-25" dirty="0">
                <a:solidFill>
                  <a:srgbClr val="B87669"/>
                </a:solidFill>
                <a:uFill>
                  <a:solidFill>
                    <a:srgbClr val="B87669"/>
                  </a:solidFill>
                </a:uFill>
                <a:latin typeface="Calibri"/>
                <a:cs typeface="Calibri"/>
                <a:hlinkClick r:id="rId2"/>
              </a:rPr>
              <a:t>www.cu.edu.tr/tr/HaberDetay.Aspx?id=22058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145"/>
              </a:spcBef>
              <a:buClr>
                <a:srgbClr val="5B9BD4"/>
              </a:buClr>
              <a:buFont typeface="Wingdings"/>
              <a:buChar char=""/>
            </a:pPr>
            <a:endParaRPr sz="2800">
              <a:latin typeface="Calibri"/>
              <a:cs typeface="Calibri"/>
            </a:endParaRPr>
          </a:p>
          <a:p>
            <a:pPr marL="469265" indent="-456565">
              <a:lnSpc>
                <a:spcPct val="100000"/>
              </a:lnSpc>
              <a:buClr>
                <a:srgbClr val="5B9BD4"/>
              </a:buClr>
              <a:buSzPct val="80357"/>
              <a:buFont typeface="Wingdings"/>
              <a:buChar char=""/>
              <a:tabLst>
                <a:tab pos="469265" algn="l"/>
              </a:tabLst>
            </a:pPr>
            <a:r>
              <a:rPr sz="2800" dirty="0">
                <a:latin typeface="Calibri"/>
                <a:cs typeface="Calibri"/>
              </a:rPr>
              <a:t>Resim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için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URL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örneği;</a:t>
            </a:r>
            <a:endParaRPr sz="2800">
              <a:latin typeface="Calibri"/>
              <a:cs typeface="Calibri"/>
            </a:endParaRPr>
          </a:p>
          <a:p>
            <a:pPr marL="90170">
              <a:lnSpc>
                <a:spcPct val="100000"/>
              </a:lnSpc>
              <a:spcBef>
                <a:spcPts val="625"/>
              </a:spcBef>
            </a:pPr>
            <a:r>
              <a:rPr sz="2500" u="sng" spc="-10" dirty="0">
                <a:solidFill>
                  <a:srgbClr val="B87669"/>
                </a:solidFill>
                <a:uFill>
                  <a:solidFill>
                    <a:srgbClr val="B87669"/>
                  </a:solidFill>
                </a:uFill>
                <a:latin typeface="Calibri"/>
                <a:cs typeface="Calibri"/>
                <a:hlinkClick r:id="rId3"/>
              </a:rPr>
              <a:t>http://cu.edu.tr/storage/anamenu_icerikleri/May2018/cukurova_logo.png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19393" y="5904382"/>
            <a:ext cx="194945" cy="71310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r>
              <a:rPr sz="1200" spc="-10" dirty="0">
                <a:solidFill>
                  <a:srgbClr val="FFFFFF"/>
                </a:solidFill>
                <a:latin typeface="Times New Roman"/>
                <a:cs typeface="Times New Roman"/>
              </a:rPr>
              <a:t>22.09.2025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82600" y="170179"/>
            <a:ext cx="2787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19</a:t>
            </a:r>
            <a:endParaRPr sz="1800">
              <a:latin typeface="Microsoft Sans Serif"/>
              <a:cs typeface="Microsoft Sans Serif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280904" y="5841490"/>
            <a:ext cx="874776" cy="91897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27556" y="669493"/>
            <a:ext cx="22669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05" dirty="0">
                <a:solidFill>
                  <a:srgbClr val="F88556"/>
                </a:solidFill>
                <a:latin typeface="Lucida Sans Unicode"/>
                <a:cs typeface="Lucida Sans Unicode"/>
              </a:rPr>
              <a:t>◤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338072" y="1411224"/>
            <a:ext cx="9813290" cy="62865"/>
          </a:xfrm>
          <a:custGeom>
            <a:avLst/>
            <a:gdLst/>
            <a:ahLst/>
            <a:cxnLst/>
            <a:rect l="l" t="t" r="r" b="b"/>
            <a:pathLst>
              <a:path w="9813290" h="62865">
                <a:moveTo>
                  <a:pt x="9813036" y="0"/>
                </a:moveTo>
                <a:lnTo>
                  <a:pt x="0" y="0"/>
                </a:lnTo>
                <a:lnTo>
                  <a:pt x="0" y="62484"/>
                </a:lnTo>
                <a:lnTo>
                  <a:pt x="9813036" y="62484"/>
                </a:lnTo>
                <a:lnTo>
                  <a:pt x="9813036" y="0"/>
                </a:lnTo>
                <a:close/>
              </a:path>
            </a:pathLst>
          </a:custGeom>
          <a:solidFill>
            <a:srgbClr val="F8855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450328" y="722833"/>
            <a:ext cx="357886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İnternet</a:t>
            </a:r>
            <a:r>
              <a:rPr spc="-175" dirty="0"/>
              <a:t> </a:t>
            </a:r>
            <a:r>
              <a:rPr spc="-10" dirty="0"/>
              <a:t>Nedir?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31519" y="1549146"/>
            <a:ext cx="10014585" cy="51212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95"/>
              </a:spcBef>
              <a:buClr>
                <a:srgbClr val="5B9BD4"/>
              </a:buClr>
              <a:buSzPct val="79545"/>
              <a:buFont typeface="Wingdings"/>
              <a:buChar char=""/>
              <a:tabLst>
                <a:tab pos="354965" algn="l"/>
                <a:tab pos="743585" algn="l"/>
                <a:tab pos="1390015" algn="l"/>
                <a:tab pos="2078989" algn="l"/>
                <a:tab pos="2728595" algn="l"/>
                <a:tab pos="4128770" algn="l"/>
                <a:tab pos="4565015" algn="l"/>
                <a:tab pos="5302885" algn="l"/>
                <a:tab pos="6264275" algn="l"/>
                <a:tab pos="6816090" algn="l"/>
                <a:tab pos="7905750" algn="l"/>
                <a:tab pos="8425815" algn="l"/>
              </a:tabLst>
            </a:pPr>
            <a:r>
              <a:rPr sz="2200" spc="-25" dirty="0">
                <a:latin typeface="Calibri"/>
                <a:cs typeface="Calibri"/>
              </a:rPr>
              <a:t>İki</a:t>
            </a:r>
            <a:r>
              <a:rPr sz="2200" dirty="0">
                <a:latin typeface="Calibri"/>
                <a:cs typeface="Calibri"/>
              </a:rPr>
              <a:t>	</a:t>
            </a:r>
            <a:r>
              <a:rPr sz="2200" spc="-20" dirty="0">
                <a:latin typeface="Calibri"/>
                <a:cs typeface="Calibri"/>
              </a:rPr>
              <a:t>veya</a:t>
            </a:r>
            <a:r>
              <a:rPr sz="2200" dirty="0">
                <a:latin typeface="Calibri"/>
                <a:cs typeface="Calibri"/>
              </a:rPr>
              <a:t>	</a:t>
            </a:r>
            <a:r>
              <a:rPr sz="2200" spc="-20" dirty="0">
                <a:latin typeface="Calibri"/>
                <a:cs typeface="Calibri"/>
              </a:rPr>
              <a:t>daha</a:t>
            </a:r>
            <a:r>
              <a:rPr sz="2200" dirty="0">
                <a:latin typeface="Calibri"/>
                <a:cs typeface="Calibri"/>
              </a:rPr>
              <a:t>	</a:t>
            </a:r>
            <a:r>
              <a:rPr sz="2200" spc="-10" dirty="0">
                <a:latin typeface="Calibri"/>
                <a:cs typeface="Calibri"/>
              </a:rPr>
              <a:t>fazla</a:t>
            </a:r>
            <a:r>
              <a:rPr sz="2200" dirty="0">
                <a:latin typeface="Calibri"/>
                <a:cs typeface="Calibri"/>
              </a:rPr>
              <a:t>	</a:t>
            </a:r>
            <a:r>
              <a:rPr sz="2200" spc="-10" dirty="0">
                <a:latin typeface="Calibri"/>
                <a:cs typeface="Calibri"/>
              </a:rPr>
              <a:t>bilgisayarın</a:t>
            </a:r>
            <a:r>
              <a:rPr sz="2200" dirty="0">
                <a:latin typeface="Calibri"/>
                <a:cs typeface="Calibri"/>
              </a:rPr>
              <a:t>	</a:t>
            </a:r>
            <a:r>
              <a:rPr sz="2200" spc="-25" dirty="0">
                <a:latin typeface="Calibri"/>
                <a:cs typeface="Calibri"/>
              </a:rPr>
              <a:t>bir</a:t>
            </a:r>
            <a:r>
              <a:rPr sz="2200" dirty="0">
                <a:latin typeface="Calibri"/>
                <a:cs typeface="Calibri"/>
              </a:rPr>
              <a:t>	</a:t>
            </a:r>
            <a:r>
              <a:rPr sz="2200" spc="-10" dirty="0">
                <a:latin typeface="Calibri"/>
                <a:cs typeface="Calibri"/>
              </a:rPr>
              <a:t>araya</a:t>
            </a:r>
            <a:r>
              <a:rPr sz="2200" dirty="0">
                <a:latin typeface="Calibri"/>
                <a:cs typeface="Calibri"/>
              </a:rPr>
              <a:t>	</a:t>
            </a:r>
            <a:r>
              <a:rPr sz="2200" spc="-10" dirty="0">
                <a:latin typeface="Calibri"/>
                <a:cs typeface="Calibri"/>
              </a:rPr>
              <a:t>gelerek</a:t>
            </a:r>
            <a:r>
              <a:rPr sz="2200" dirty="0">
                <a:latin typeface="Calibri"/>
                <a:cs typeface="Calibri"/>
              </a:rPr>
              <a:t>	</a:t>
            </a:r>
            <a:r>
              <a:rPr sz="2200" spc="-20" dirty="0">
                <a:latin typeface="Calibri"/>
                <a:cs typeface="Calibri"/>
              </a:rPr>
              <a:t>veri</a:t>
            </a:r>
            <a:r>
              <a:rPr sz="2200" dirty="0">
                <a:latin typeface="Calibri"/>
                <a:cs typeface="Calibri"/>
              </a:rPr>
              <a:t>	</a:t>
            </a:r>
            <a:r>
              <a:rPr sz="2200" spc="-10" dirty="0">
                <a:latin typeface="Calibri"/>
                <a:cs typeface="Calibri"/>
              </a:rPr>
              <a:t>alışverişi</a:t>
            </a:r>
            <a:r>
              <a:rPr sz="2200" dirty="0">
                <a:latin typeface="Calibri"/>
                <a:cs typeface="Calibri"/>
              </a:rPr>
              <a:t>	</a:t>
            </a:r>
            <a:r>
              <a:rPr sz="2200" spc="-20" dirty="0">
                <a:latin typeface="Calibri"/>
                <a:cs typeface="Calibri"/>
              </a:rPr>
              <a:t>için</a:t>
            </a:r>
            <a:r>
              <a:rPr sz="2200" dirty="0">
                <a:latin typeface="Calibri"/>
                <a:cs typeface="Calibri"/>
              </a:rPr>
              <a:t>	</a:t>
            </a:r>
            <a:r>
              <a:rPr sz="2200" spc="-10" dirty="0">
                <a:latin typeface="Calibri"/>
                <a:cs typeface="Calibri"/>
              </a:rPr>
              <a:t>oluşturdukları</a:t>
            </a:r>
            <a:endParaRPr sz="2200">
              <a:latin typeface="Calibri"/>
              <a:cs typeface="Calibri"/>
            </a:endParaRPr>
          </a:p>
          <a:p>
            <a:pPr marL="355600">
              <a:lnSpc>
                <a:spcPct val="100000"/>
              </a:lnSpc>
            </a:pPr>
            <a:r>
              <a:rPr sz="2200" dirty="0">
                <a:latin typeface="Calibri"/>
                <a:cs typeface="Calibri"/>
              </a:rPr>
              <a:t>yapıya</a:t>
            </a:r>
            <a:r>
              <a:rPr sz="2200" spc="-70" dirty="0">
                <a:latin typeface="Calibri"/>
                <a:cs typeface="Calibri"/>
              </a:rPr>
              <a:t> </a:t>
            </a:r>
            <a:r>
              <a:rPr sz="2200" b="1" i="1" dirty="0">
                <a:solidFill>
                  <a:srgbClr val="F34D09"/>
                </a:solidFill>
                <a:latin typeface="Calibri"/>
                <a:cs typeface="Calibri"/>
              </a:rPr>
              <a:t>bilgisayar</a:t>
            </a:r>
            <a:r>
              <a:rPr sz="2200" b="1" i="1" spc="-65" dirty="0">
                <a:solidFill>
                  <a:srgbClr val="F34D09"/>
                </a:solidFill>
                <a:latin typeface="Calibri"/>
                <a:cs typeface="Calibri"/>
              </a:rPr>
              <a:t> </a:t>
            </a:r>
            <a:r>
              <a:rPr sz="2200" b="1" i="1" dirty="0">
                <a:solidFill>
                  <a:srgbClr val="F34D09"/>
                </a:solidFill>
                <a:latin typeface="Calibri"/>
                <a:cs typeface="Calibri"/>
              </a:rPr>
              <a:t>ağı</a:t>
            </a:r>
            <a:r>
              <a:rPr sz="2200" b="1" i="1" spc="-75" dirty="0">
                <a:solidFill>
                  <a:srgbClr val="F34D09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denir.</a:t>
            </a:r>
            <a:endParaRPr sz="22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spcBef>
                <a:spcPts val="1995"/>
              </a:spcBef>
              <a:buClr>
                <a:srgbClr val="5B9BD4"/>
              </a:buClr>
              <a:buSzPct val="79545"/>
              <a:buFont typeface="Wingdings"/>
              <a:buChar char=""/>
              <a:tabLst>
                <a:tab pos="354965" algn="l"/>
              </a:tabLst>
            </a:pPr>
            <a:r>
              <a:rPr sz="2200" b="1" i="1" spc="-10" dirty="0">
                <a:solidFill>
                  <a:srgbClr val="F34D09"/>
                </a:solidFill>
                <a:latin typeface="Calibri"/>
                <a:cs typeface="Calibri"/>
              </a:rPr>
              <a:t>İnternet:</a:t>
            </a:r>
            <a:endParaRPr sz="2200">
              <a:latin typeface="Calibri"/>
              <a:cs typeface="Calibri"/>
            </a:endParaRPr>
          </a:p>
          <a:p>
            <a:pPr marL="583565" lvl="1" indent="-342265">
              <a:lnSpc>
                <a:spcPct val="100000"/>
              </a:lnSpc>
              <a:spcBef>
                <a:spcPts val="800"/>
              </a:spcBef>
              <a:buClr>
                <a:srgbClr val="5B9BD4"/>
              </a:buClr>
              <a:buSzPct val="79545"/>
              <a:buFont typeface="Wingdings"/>
              <a:buChar char=""/>
              <a:tabLst>
                <a:tab pos="583565" algn="l"/>
              </a:tabLst>
            </a:pPr>
            <a:r>
              <a:rPr sz="2200" dirty="0">
                <a:latin typeface="Calibri"/>
                <a:cs typeface="Calibri"/>
              </a:rPr>
              <a:t>Dünya</a:t>
            </a:r>
            <a:r>
              <a:rPr sz="2200" spc="3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üzerinde</a:t>
            </a:r>
            <a:r>
              <a:rPr sz="2200" spc="2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yer</a:t>
            </a:r>
            <a:r>
              <a:rPr sz="2200" spc="3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alan</a:t>
            </a:r>
            <a:r>
              <a:rPr sz="2200" spc="3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birbirinden</a:t>
            </a:r>
            <a:r>
              <a:rPr sz="2200" spc="3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farklı</a:t>
            </a:r>
            <a:r>
              <a:rPr sz="2200" spc="3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büyüklükteki</a:t>
            </a:r>
            <a:r>
              <a:rPr sz="2200" spc="4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bilgisayar</a:t>
            </a:r>
            <a:r>
              <a:rPr sz="2200" spc="4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ağılarını</a:t>
            </a:r>
            <a:r>
              <a:rPr sz="2200" spc="4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birbirine</a:t>
            </a:r>
            <a:endParaRPr sz="2200">
              <a:latin typeface="Calibri"/>
              <a:cs typeface="Calibri"/>
            </a:endParaRPr>
          </a:p>
          <a:p>
            <a:pPr marL="584200">
              <a:lnSpc>
                <a:spcPct val="100000"/>
              </a:lnSpc>
            </a:pPr>
            <a:r>
              <a:rPr sz="2200" dirty="0">
                <a:latin typeface="Calibri"/>
                <a:cs typeface="Calibri"/>
              </a:rPr>
              <a:t>bağlayan</a:t>
            </a:r>
            <a:r>
              <a:rPr sz="2200" spc="-7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en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büyük</a:t>
            </a:r>
            <a:r>
              <a:rPr sz="2200" spc="-6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bilgisayar</a:t>
            </a:r>
            <a:r>
              <a:rPr sz="2200" spc="-6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ağıdır.</a:t>
            </a:r>
            <a:endParaRPr sz="2200">
              <a:latin typeface="Calibri"/>
              <a:cs typeface="Calibri"/>
            </a:endParaRPr>
          </a:p>
          <a:p>
            <a:pPr marL="583565" lvl="1" indent="-342265">
              <a:lnSpc>
                <a:spcPct val="100000"/>
              </a:lnSpc>
              <a:spcBef>
                <a:spcPts val="605"/>
              </a:spcBef>
              <a:buClr>
                <a:srgbClr val="5B9BD4"/>
              </a:buClr>
              <a:buSzPct val="79545"/>
              <a:buFont typeface="Wingdings"/>
              <a:buChar char=""/>
              <a:tabLst>
                <a:tab pos="583565" algn="l"/>
              </a:tabLst>
            </a:pPr>
            <a:r>
              <a:rPr sz="2200" dirty="0">
                <a:latin typeface="Calibri"/>
                <a:cs typeface="Calibri"/>
              </a:rPr>
              <a:t>Ağların</a:t>
            </a:r>
            <a:r>
              <a:rPr sz="2200" spc="-3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ağıdır.</a:t>
            </a:r>
            <a:endParaRPr sz="2200">
              <a:latin typeface="Calibri"/>
              <a:cs typeface="Calibri"/>
            </a:endParaRPr>
          </a:p>
          <a:p>
            <a:pPr marL="584200" marR="7620" lvl="1" indent="-342900">
              <a:lnSpc>
                <a:spcPct val="100000"/>
              </a:lnSpc>
              <a:spcBef>
                <a:spcPts val="600"/>
              </a:spcBef>
              <a:buClr>
                <a:srgbClr val="5B9BD4"/>
              </a:buClr>
              <a:buSzPct val="79545"/>
              <a:buFont typeface="Wingdings"/>
              <a:buChar char=""/>
              <a:tabLst>
                <a:tab pos="584200" algn="l"/>
                <a:tab pos="1365885" algn="l"/>
                <a:tab pos="2092325" algn="l"/>
                <a:tab pos="3168650" algn="l"/>
                <a:tab pos="3627754" algn="l"/>
                <a:tab pos="4849495" algn="l"/>
                <a:tab pos="5607685" algn="l"/>
                <a:tab pos="6372225" algn="l"/>
                <a:tab pos="8682990" algn="l"/>
              </a:tabLst>
            </a:pPr>
            <a:r>
              <a:rPr sz="2200" spc="-10" dirty="0">
                <a:latin typeface="Calibri"/>
                <a:cs typeface="Calibri"/>
              </a:rPr>
              <a:t>Ağlar</a:t>
            </a:r>
            <a:r>
              <a:rPr sz="2200" dirty="0">
                <a:latin typeface="Calibri"/>
                <a:cs typeface="Calibri"/>
              </a:rPr>
              <a:t>	</a:t>
            </a:r>
            <a:r>
              <a:rPr sz="2200" spc="-20" dirty="0">
                <a:latin typeface="Calibri"/>
                <a:cs typeface="Calibri"/>
              </a:rPr>
              <a:t>arası</a:t>
            </a:r>
            <a:r>
              <a:rPr sz="2200" dirty="0">
                <a:latin typeface="Calibri"/>
                <a:cs typeface="Calibri"/>
              </a:rPr>
              <a:t>	</a:t>
            </a:r>
            <a:r>
              <a:rPr sz="2200" spc="-10" dirty="0">
                <a:latin typeface="Calibri"/>
                <a:cs typeface="Calibri"/>
              </a:rPr>
              <a:t>iletişimi</a:t>
            </a:r>
            <a:r>
              <a:rPr sz="2200" dirty="0">
                <a:latin typeface="Calibri"/>
                <a:cs typeface="Calibri"/>
              </a:rPr>
              <a:t>	</a:t>
            </a:r>
            <a:r>
              <a:rPr sz="2200" spc="-25" dirty="0">
                <a:latin typeface="Calibri"/>
                <a:cs typeface="Calibri"/>
              </a:rPr>
              <a:t>ve</a:t>
            </a:r>
            <a:r>
              <a:rPr sz="2200" dirty="0">
                <a:latin typeface="Calibri"/>
                <a:cs typeface="Calibri"/>
              </a:rPr>
              <a:t>	</a:t>
            </a:r>
            <a:r>
              <a:rPr sz="2200" spc="-10" dirty="0">
                <a:latin typeface="Calibri"/>
                <a:cs typeface="Calibri"/>
              </a:rPr>
              <a:t>çalışmayı</a:t>
            </a:r>
            <a:r>
              <a:rPr sz="2200" dirty="0">
                <a:latin typeface="Calibri"/>
                <a:cs typeface="Calibri"/>
              </a:rPr>
              <a:t>	</a:t>
            </a:r>
            <a:r>
              <a:rPr sz="2200" spc="-10" dirty="0">
                <a:latin typeface="Calibri"/>
                <a:cs typeface="Calibri"/>
              </a:rPr>
              <a:t>ifade</a:t>
            </a:r>
            <a:r>
              <a:rPr sz="2200" dirty="0">
                <a:latin typeface="Calibri"/>
                <a:cs typeface="Calibri"/>
              </a:rPr>
              <a:t>	</a:t>
            </a:r>
            <a:r>
              <a:rPr sz="2200" spc="-20" dirty="0">
                <a:latin typeface="Calibri"/>
                <a:cs typeface="Calibri"/>
              </a:rPr>
              <a:t>eden</a:t>
            </a:r>
            <a:r>
              <a:rPr sz="2200" dirty="0">
                <a:latin typeface="Calibri"/>
                <a:cs typeface="Calibri"/>
              </a:rPr>
              <a:t>	</a:t>
            </a:r>
            <a:r>
              <a:rPr sz="2200" spc="-10" dirty="0">
                <a:latin typeface="Calibri"/>
                <a:cs typeface="Calibri"/>
              </a:rPr>
              <a:t>«Internetworking»</a:t>
            </a:r>
            <a:r>
              <a:rPr sz="2200" dirty="0">
                <a:latin typeface="Calibri"/>
                <a:cs typeface="Calibri"/>
              </a:rPr>
              <a:t>	</a:t>
            </a:r>
            <a:r>
              <a:rPr sz="2200" spc="-10" dirty="0">
                <a:latin typeface="Calibri"/>
                <a:cs typeface="Calibri"/>
              </a:rPr>
              <a:t>ifadesinden türetilmiştir.</a:t>
            </a:r>
            <a:endParaRPr sz="2200">
              <a:latin typeface="Calibri"/>
              <a:cs typeface="Calibri"/>
            </a:endParaRPr>
          </a:p>
          <a:p>
            <a:pPr marL="584200" marR="10795" lvl="1" indent="-342900">
              <a:lnSpc>
                <a:spcPct val="100000"/>
              </a:lnSpc>
              <a:spcBef>
                <a:spcPts val="600"/>
              </a:spcBef>
              <a:buClr>
                <a:srgbClr val="5B9BD4"/>
              </a:buClr>
              <a:buSzPct val="79545"/>
              <a:buFont typeface="Wingdings"/>
              <a:buChar char=""/>
              <a:tabLst>
                <a:tab pos="584200" algn="l"/>
              </a:tabLst>
            </a:pPr>
            <a:r>
              <a:rPr sz="2200" dirty="0">
                <a:latin typeface="Calibri"/>
                <a:cs typeface="Calibri"/>
              </a:rPr>
              <a:t>Birçok</a:t>
            </a:r>
            <a:r>
              <a:rPr sz="2200" spc="30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bilgisayar</a:t>
            </a:r>
            <a:r>
              <a:rPr sz="2200" spc="31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sisteminin</a:t>
            </a:r>
            <a:r>
              <a:rPr sz="2200" spc="30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birbirine</a:t>
            </a:r>
            <a:r>
              <a:rPr sz="2200" spc="29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bağlı</a:t>
            </a:r>
            <a:r>
              <a:rPr sz="2200" spc="30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olduğu,</a:t>
            </a:r>
            <a:r>
              <a:rPr sz="2200" spc="31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dünya</a:t>
            </a:r>
            <a:r>
              <a:rPr sz="2200" spc="30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çapında</a:t>
            </a:r>
            <a:r>
              <a:rPr sz="2200" spc="30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yaygın</a:t>
            </a:r>
            <a:r>
              <a:rPr sz="2200" spc="30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olan</a:t>
            </a:r>
            <a:r>
              <a:rPr sz="2200" spc="310" dirty="0">
                <a:latin typeface="Calibri"/>
                <a:cs typeface="Calibri"/>
              </a:rPr>
              <a:t> </a:t>
            </a:r>
            <a:r>
              <a:rPr sz="2200" spc="-25" dirty="0">
                <a:latin typeface="Calibri"/>
                <a:cs typeface="Calibri"/>
              </a:rPr>
              <a:t>ve </a:t>
            </a:r>
            <a:r>
              <a:rPr sz="2200" dirty="0">
                <a:latin typeface="Calibri"/>
                <a:cs typeface="Calibri"/>
              </a:rPr>
              <a:t>sürekli</a:t>
            </a:r>
            <a:r>
              <a:rPr sz="2200" spc="-7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büyüyen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bir</a:t>
            </a:r>
            <a:r>
              <a:rPr sz="2200" spc="-6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iletişim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ağıdır.</a:t>
            </a:r>
            <a:endParaRPr sz="2200">
              <a:latin typeface="Calibri"/>
              <a:cs typeface="Calibri"/>
            </a:endParaRPr>
          </a:p>
          <a:p>
            <a:pPr marL="583565" lvl="1" indent="-342265">
              <a:lnSpc>
                <a:spcPct val="100000"/>
              </a:lnSpc>
              <a:spcBef>
                <a:spcPts val="600"/>
              </a:spcBef>
              <a:buClr>
                <a:srgbClr val="5B9BD4"/>
              </a:buClr>
              <a:buSzPct val="79545"/>
              <a:buFont typeface="Wingdings"/>
              <a:buChar char=""/>
              <a:tabLst>
                <a:tab pos="583565" algn="l"/>
              </a:tabLst>
            </a:pPr>
            <a:r>
              <a:rPr sz="2200" dirty="0">
                <a:latin typeface="Calibri"/>
                <a:cs typeface="Calibri"/>
              </a:rPr>
              <a:t>TDK,</a:t>
            </a:r>
            <a:r>
              <a:rPr sz="2200" spc="-70" dirty="0">
                <a:latin typeface="Calibri"/>
                <a:cs typeface="Calibri"/>
              </a:rPr>
              <a:t> </a:t>
            </a:r>
            <a:r>
              <a:rPr sz="2200" i="1" dirty="0">
                <a:latin typeface="Calibri"/>
                <a:cs typeface="Calibri"/>
              </a:rPr>
              <a:t>İnternet</a:t>
            </a:r>
            <a:r>
              <a:rPr sz="2200" i="1" spc="-5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sözcüğüne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karşılık</a:t>
            </a:r>
            <a:r>
              <a:rPr sz="2200" spc="-8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olarak</a:t>
            </a:r>
            <a:r>
              <a:rPr sz="2200" spc="-80" dirty="0">
                <a:latin typeface="Calibri"/>
                <a:cs typeface="Calibri"/>
              </a:rPr>
              <a:t> </a:t>
            </a:r>
            <a:r>
              <a:rPr sz="2200" b="1" i="1" dirty="0">
                <a:solidFill>
                  <a:srgbClr val="F34D09"/>
                </a:solidFill>
                <a:latin typeface="Calibri"/>
                <a:cs typeface="Calibri"/>
              </a:rPr>
              <a:t>Genel</a:t>
            </a:r>
            <a:r>
              <a:rPr sz="2200" b="1" i="1" spc="-75" dirty="0">
                <a:solidFill>
                  <a:srgbClr val="F34D09"/>
                </a:solidFill>
                <a:latin typeface="Calibri"/>
                <a:cs typeface="Calibri"/>
              </a:rPr>
              <a:t> </a:t>
            </a:r>
            <a:r>
              <a:rPr sz="2200" b="1" i="1" dirty="0">
                <a:solidFill>
                  <a:srgbClr val="F34D09"/>
                </a:solidFill>
                <a:latin typeface="Calibri"/>
                <a:cs typeface="Calibri"/>
              </a:rPr>
              <a:t>Ağ'ı</a:t>
            </a:r>
            <a:r>
              <a:rPr sz="2200" b="1" i="1" spc="-55" dirty="0">
                <a:solidFill>
                  <a:srgbClr val="F34D09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kullanmaktadır.</a:t>
            </a:r>
            <a:endParaRPr sz="2200">
              <a:latin typeface="Calibri"/>
              <a:cs typeface="Calibri"/>
            </a:endParaRPr>
          </a:p>
          <a:p>
            <a:pPr marL="583565" lvl="1" indent="-342265">
              <a:lnSpc>
                <a:spcPct val="100000"/>
              </a:lnSpc>
              <a:spcBef>
                <a:spcPts val="600"/>
              </a:spcBef>
              <a:buClr>
                <a:srgbClr val="5B9BD4"/>
              </a:buClr>
              <a:buSzPct val="79545"/>
              <a:buFont typeface="Wingdings"/>
              <a:buChar char=""/>
              <a:tabLst>
                <a:tab pos="583565" algn="l"/>
              </a:tabLst>
            </a:pPr>
            <a:r>
              <a:rPr sz="2200" b="1" i="1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TDK</a:t>
            </a:r>
            <a:r>
              <a:rPr sz="2200" b="1" i="1" u="sng" spc="-2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2200" b="1" i="1" u="sng" spc="-1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Tanımı</a:t>
            </a:r>
            <a:r>
              <a:rPr sz="2200" b="1" i="1" spc="-10" dirty="0">
                <a:latin typeface="Calibri"/>
                <a:cs typeface="Calibri"/>
              </a:rPr>
              <a:t>: </a:t>
            </a:r>
            <a:r>
              <a:rPr sz="2200" dirty="0">
                <a:latin typeface="Calibri"/>
                <a:cs typeface="Calibri"/>
              </a:rPr>
              <a:t>İnternet,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bilgisayar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ağlarının</a:t>
            </a:r>
            <a:r>
              <a:rPr sz="2200" spc="-2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birbirine</a:t>
            </a:r>
            <a:r>
              <a:rPr sz="2200" spc="-2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bağlanması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sonucu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ortaya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çıkan,</a:t>
            </a:r>
            <a:endParaRPr sz="2200">
              <a:latin typeface="Calibri"/>
              <a:cs typeface="Calibri"/>
            </a:endParaRPr>
          </a:p>
          <a:p>
            <a:pPr marL="584200">
              <a:lnSpc>
                <a:spcPct val="100000"/>
              </a:lnSpc>
              <a:spcBef>
                <a:spcPts val="5"/>
              </a:spcBef>
            </a:pPr>
            <a:r>
              <a:rPr sz="2200" dirty="0">
                <a:latin typeface="Calibri"/>
                <a:cs typeface="Calibri"/>
              </a:rPr>
              <a:t>herhangi</a:t>
            </a:r>
            <a:r>
              <a:rPr sz="2200" spc="-5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bir</a:t>
            </a:r>
            <a:r>
              <a:rPr sz="2200" spc="-3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sınırlaması</a:t>
            </a:r>
            <a:r>
              <a:rPr sz="2200" spc="-5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ve</a:t>
            </a:r>
            <a:r>
              <a:rPr sz="2200" spc="-3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yöneticisi</a:t>
            </a:r>
            <a:r>
              <a:rPr sz="2200" spc="-2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olmayan</a:t>
            </a:r>
            <a:r>
              <a:rPr sz="2200" spc="-3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uluslararası</a:t>
            </a:r>
            <a:r>
              <a:rPr sz="2200" spc="-7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bilgi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iletişim</a:t>
            </a:r>
            <a:r>
              <a:rPr sz="2200" spc="-3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ağıdır.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19393" y="5904382"/>
            <a:ext cx="194945" cy="71310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r>
              <a:rPr sz="1200" spc="-10" dirty="0">
                <a:solidFill>
                  <a:srgbClr val="FFFFFF"/>
                </a:solidFill>
                <a:latin typeface="Times New Roman"/>
                <a:cs typeface="Times New Roman"/>
              </a:rPr>
              <a:t>22.09.2025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09091" y="170179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2</a:t>
            </a:r>
            <a:endParaRPr sz="18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27556" y="669493"/>
            <a:ext cx="22669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05" dirty="0">
                <a:solidFill>
                  <a:srgbClr val="F88556"/>
                </a:solidFill>
                <a:latin typeface="Lucida Sans Unicode"/>
                <a:cs typeface="Lucida Sans Unicode"/>
              </a:rPr>
              <a:t>◤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338072" y="1411224"/>
            <a:ext cx="9813290" cy="62865"/>
          </a:xfrm>
          <a:custGeom>
            <a:avLst/>
            <a:gdLst/>
            <a:ahLst/>
            <a:cxnLst/>
            <a:rect l="l" t="t" r="r" b="b"/>
            <a:pathLst>
              <a:path w="9813290" h="62865">
                <a:moveTo>
                  <a:pt x="9813036" y="0"/>
                </a:moveTo>
                <a:lnTo>
                  <a:pt x="0" y="0"/>
                </a:lnTo>
                <a:lnTo>
                  <a:pt x="0" y="62484"/>
                </a:lnTo>
                <a:lnTo>
                  <a:pt x="9813036" y="62484"/>
                </a:lnTo>
                <a:lnTo>
                  <a:pt x="9813036" y="0"/>
                </a:lnTo>
                <a:close/>
              </a:path>
            </a:pathLst>
          </a:custGeom>
          <a:solidFill>
            <a:srgbClr val="F8855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571750">
              <a:lnSpc>
                <a:spcPct val="100000"/>
              </a:lnSpc>
              <a:spcBef>
                <a:spcPts val="105"/>
              </a:spcBef>
            </a:pPr>
            <a:r>
              <a:rPr spc="-25" dirty="0"/>
              <a:t>URL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917954" y="3785742"/>
            <a:ext cx="878776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10" dirty="0">
                <a:latin typeface="Calibri"/>
                <a:cs typeface="Calibri"/>
                <a:hlinkClick r:id="rId2"/>
              </a:rPr>
              <a:t>http:</a:t>
            </a:r>
            <a:r>
              <a:rPr sz="3200" u="heavy" spc="-10" dirty="0">
                <a:uFill>
                  <a:solidFill>
                    <a:srgbClr val="5B9BD4"/>
                  </a:solidFill>
                </a:uFill>
                <a:latin typeface="Calibri"/>
                <a:cs typeface="Calibri"/>
                <a:hlinkClick r:id="rId2"/>
              </a:rPr>
              <a:t>//www.cu.edu.tr</a:t>
            </a:r>
            <a:r>
              <a:rPr sz="3200" spc="-10" dirty="0">
                <a:latin typeface="Calibri"/>
                <a:cs typeface="Calibri"/>
                <a:hlinkClick r:id="rId2"/>
              </a:rPr>
              <a:t>/tr/HaberDetay.Aspx?</a:t>
            </a:r>
            <a:r>
              <a:rPr sz="3200" u="heavy" spc="-10" dirty="0">
                <a:uFill>
                  <a:solidFill>
                    <a:srgbClr val="5B9BD4"/>
                  </a:solidFill>
                </a:uFill>
                <a:latin typeface="Calibri"/>
                <a:cs typeface="Calibri"/>
                <a:hlinkClick r:id="rId2"/>
              </a:rPr>
              <a:t>id=22058</a:t>
            </a:r>
            <a:r>
              <a:rPr sz="3200" u="heavy" spc="800" dirty="0">
                <a:uFill>
                  <a:solidFill>
                    <a:srgbClr val="5B9BD4"/>
                  </a:solidFill>
                </a:uFill>
                <a:latin typeface="Calibri"/>
                <a:cs typeface="Calibri"/>
                <a:hlinkClick r:id="rId2"/>
              </a:rPr>
              <a:t> 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19393" y="5904382"/>
            <a:ext cx="194945" cy="71310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r>
              <a:rPr sz="1200" spc="-10" dirty="0">
                <a:solidFill>
                  <a:srgbClr val="FFFFFF"/>
                </a:solidFill>
                <a:latin typeface="Times New Roman"/>
                <a:cs typeface="Times New Roman"/>
              </a:rPr>
              <a:t>22.09.2025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82600" y="170179"/>
            <a:ext cx="2787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20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516116" y="4751070"/>
            <a:ext cx="144399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dirty="0">
                <a:latin typeface="Calibri"/>
                <a:cs typeface="Calibri"/>
              </a:rPr>
              <a:t>Dosya</a:t>
            </a:r>
            <a:r>
              <a:rPr sz="2800" spc="-15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Adı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047990" y="2404617"/>
            <a:ext cx="1163955" cy="878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9398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latin typeface="Calibri"/>
                <a:cs typeface="Calibri"/>
              </a:rPr>
              <a:t>Dosya </a:t>
            </a:r>
            <a:r>
              <a:rPr sz="2800" spc="-20" dirty="0">
                <a:latin typeface="Calibri"/>
                <a:cs typeface="Calibri"/>
              </a:rPr>
              <a:t>Uzantısı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486527" y="2805429"/>
            <a:ext cx="91122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latin typeface="Calibri"/>
                <a:cs typeface="Calibri"/>
              </a:rPr>
              <a:t>Klasör</a:t>
            </a:r>
            <a:endParaRPr sz="2800">
              <a:latin typeface="Calibri"/>
              <a:cs typeface="Calibri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1781555" y="3269615"/>
            <a:ext cx="7270750" cy="1535430"/>
            <a:chOff x="1781555" y="3269615"/>
            <a:chExt cx="7270750" cy="1535430"/>
          </a:xfrm>
        </p:grpSpPr>
        <p:sp>
          <p:nvSpPr>
            <p:cNvPr id="12" name="object 12"/>
            <p:cNvSpPr/>
            <p:nvPr/>
          </p:nvSpPr>
          <p:spPr>
            <a:xfrm>
              <a:off x="5596890" y="3798570"/>
              <a:ext cx="586740" cy="1905"/>
            </a:xfrm>
            <a:custGeom>
              <a:avLst/>
              <a:gdLst/>
              <a:ahLst/>
              <a:cxnLst/>
              <a:rect l="l" t="t" r="r" b="b"/>
              <a:pathLst>
                <a:path w="586739" h="1904">
                  <a:moveTo>
                    <a:pt x="0" y="0"/>
                  </a:moveTo>
                  <a:lnTo>
                    <a:pt x="586486" y="1396"/>
                  </a:lnTo>
                </a:path>
              </a:pathLst>
            </a:custGeom>
            <a:ln w="38100">
              <a:solidFill>
                <a:srgbClr val="5B9B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113224" y="4298442"/>
              <a:ext cx="171450" cy="480695"/>
            </a:xfrm>
            <a:custGeom>
              <a:avLst/>
              <a:gdLst/>
              <a:ahLst/>
              <a:cxnLst/>
              <a:rect l="l" t="t" r="r" b="b"/>
              <a:pathLst>
                <a:path w="171450" h="480695">
                  <a:moveTo>
                    <a:pt x="17566" y="309641"/>
                  </a:moveTo>
                  <a:lnTo>
                    <a:pt x="16243" y="309641"/>
                  </a:lnTo>
                  <a:lnTo>
                    <a:pt x="9322" y="312038"/>
                  </a:lnTo>
                  <a:lnTo>
                    <a:pt x="3643" y="317089"/>
                  </a:lnTo>
                  <a:lnTo>
                    <a:pt x="464" y="323675"/>
                  </a:lnTo>
                  <a:lnTo>
                    <a:pt x="35" y="330390"/>
                  </a:lnTo>
                  <a:lnTo>
                    <a:pt x="0" y="330952"/>
                  </a:lnTo>
                  <a:lnTo>
                    <a:pt x="2464" y="338073"/>
                  </a:lnTo>
                  <a:lnTo>
                    <a:pt x="86030" y="480313"/>
                  </a:lnTo>
                  <a:lnTo>
                    <a:pt x="107910" y="442594"/>
                  </a:lnTo>
                  <a:lnTo>
                    <a:pt x="66853" y="442594"/>
                  </a:lnTo>
                  <a:lnTo>
                    <a:pt x="66744" y="404701"/>
                  </a:lnTo>
                  <a:lnTo>
                    <a:pt x="66651" y="371992"/>
                  </a:lnTo>
                  <a:lnTo>
                    <a:pt x="35357" y="318769"/>
                  </a:lnTo>
                  <a:lnTo>
                    <a:pt x="30307" y="313164"/>
                  </a:lnTo>
                  <a:lnTo>
                    <a:pt x="23721" y="310022"/>
                  </a:lnTo>
                  <a:lnTo>
                    <a:pt x="17566" y="309641"/>
                  </a:lnTo>
                  <a:close/>
                </a:path>
                <a:path w="171450" h="480695">
                  <a:moveTo>
                    <a:pt x="66733" y="372132"/>
                  </a:moveTo>
                  <a:lnTo>
                    <a:pt x="66853" y="442594"/>
                  </a:lnTo>
                  <a:lnTo>
                    <a:pt x="104953" y="442594"/>
                  </a:lnTo>
                  <a:lnTo>
                    <a:pt x="104926" y="432942"/>
                  </a:lnTo>
                  <a:lnTo>
                    <a:pt x="69520" y="432942"/>
                  </a:lnTo>
                  <a:lnTo>
                    <a:pt x="85882" y="404701"/>
                  </a:lnTo>
                  <a:lnTo>
                    <a:pt x="66733" y="372132"/>
                  </a:lnTo>
                  <a:close/>
                </a:path>
                <a:path w="171450" h="480695">
                  <a:moveTo>
                    <a:pt x="154656" y="309139"/>
                  </a:moveTo>
                  <a:lnTo>
                    <a:pt x="147355" y="309641"/>
                  </a:lnTo>
                  <a:lnTo>
                    <a:pt x="140793" y="312834"/>
                  </a:lnTo>
                  <a:lnTo>
                    <a:pt x="135814" y="318515"/>
                  </a:lnTo>
                  <a:lnTo>
                    <a:pt x="104832" y="371992"/>
                  </a:lnTo>
                  <a:lnTo>
                    <a:pt x="104953" y="442594"/>
                  </a:lnTo>
                  <a:lnTo>
                    <a:pt x="107910" y="442594"/>
                  </a:lnTo>
                  <a:lnTo>
                    <a:pt x="168834" y="337565"/>
                  </a:lnTo>
                  <a:lnTo>
                    <a:pt x="171225" y="330390"/>
                  </a:lnTo>
                  <a:lnTo>
                    <a:pt x="170762" y="323675"/>
                  </a:lnTo>
                  <a:lnTo>
                    <a:pt x="170723" y="323119"/>
                  </a:lnTo>
                  <a:lnTo>
                    <a:pt x="167530" y="316563"/>
                  </a:lnTo>
                  <a:lnTo>
                    <a:pt x="161849" y="311530"/>
                  </a:lnTo>
                  <a:lnTo>
                    <a:pt x="154656" y="309139"/>
                  </a:lnTo>
                  <a:close/>
                </a:path>
                <a:path w="171450" h="480695">
                  <a:moveTo>
                    <a:pt x="85882" y="404701"/>
                  </a:moveTo>
                  <a:lnTo>
                    <a:pt x="69594" y="432815"/>
                  </a:lnTo>
                  <a:lnTo>
                    <a:pt x="69520" y="432942"/>
                  </a:lnTo>
                  <a:lnTo>
                    <a:pt x="102413" y="432815"/>
                  </a:lnTo>
                  <a:lnTo>
                    <a:pt x="85882" y="404701"/>
                  </a:lnTo>
                  <a:close/>
                </a:path>
                <a:path w="171450" h="480695">
                  <a:moveTo>
                    <a:pt x="104751" y="372132"/>
                  </a:moveTo>
                  <a:lnTo>
                    <a:pt x="85882" y="404701"/>
                  </a:lnTo>
                  <a:lnTo>
                    <a:pt x="102413" y="432815"/>
                  </a:lnTo>
                  <a:lnTo>
                    <a:pt x="69520" y="432942"/>
                  </a:lnTo>
                  <a:lnTo>
                    <a:pt x="104926" y="432942"/>
                  </a:lnTo>
                  <a:lnTo>
                    <a:pt x="104845" y="404701"/>
                  </a:lnTo>
                  <a:lnTo>
                    <a:pt x="104751" y="372132"/>
                  </a:lnTo>
                  <a:close/>
                </a:path>
                <a:path w="171450" h="480695">
                  <a:moveTo>
                    <a:pt x="103683" y="0"/>
                  </a:moveTo>
                  <a:lnTo>
                    <a:pt x="65583" y="0"/>
                  </a:lnTo>
                  <a:lnTo>
                    <a:pt x="66470" y="309139"/>
                  </a:lnTo>
                  <a:lnTo>
                    <a:pt x="66531" y="330390"/>
                  </a:lnTo>
                  <a:lnTo>
                    <a:pt x="66651" y="371992"/>
                  </a:lnTo>
                  <a:lnTo>
                    <a:pt x="85882" y="404701"/>
                  </a:lnTo>
                  <a:lnTo>
                    <a:pt x="104751" y="372132"/>
                  </a:lnTo>
                  <a:lnTo>
                    <a:pt x="103683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800605" y="3774186"/>
              <a:ext cx="865505" cy="1905"/>
            </a:xfrm>
            <a:custGeom>
              <a:avLst/>
              <a:gdLst/>
              <a:ahLst/>
              <a:cxnLst/>
              <a:rect l="l" t="t" r="r" b="b"/>
              <a:pathLst>
                <a:path w="865505" h="1904">
                  <a:moveTo>
                    <a:pt x="0" y="0"/>
                  </a:moveTo>
                  <a:lnTo>
                    <a:pt x="865377" y="1396"/>
                  </a:lnTo>
                </a:path>
              </a:pathLst>
            </a:custGeom>
            <a:ln w="38100">
              <a:solidFill>
                <a:srgbClr val="5B9B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147389" y="3269615"/>
              <a:ext cx="171450" cy="506095"/>
            </a:xfrm>
            <a:custGeom>
              <a:avLst/>
              <a:gdLst/>
              <a:ahLst/>
              <a:cxnLst/>
              <a:rect l="l" t="t" r="r" b="b"/>
              <a:pathLst>
                <a:path w="171450" h="506095">
                  <a:moveTo>
                    <a:pt x="85748" y="75628"/>
                  </a:moveTo>
                  <a:lnTo>
                    <a:pt x="66537" y="108302"/>
                  </a:lnTo>
                  <a:lnTo>
                    <a:pt x="65458" y="505587"/>
                  </a:lnTo>
                  <a:lnTo>
                    <a:pt x="103558" y="505587"/>
                  </a:lnTo>
                  <a:lnTo>
                    <a:pt x="104466" y="171229"/>
                  </a:lnTo>
                  <a:lnTo>
                    <a:pt x="104544" y="142367"/>
                  </a:lnTo>
                  <a:lnTo>
                    <a:pt x="104637" y="108302"/>
                  </a:lnTo>
                  <a:lnTo>
                    <a:pt x="85748" y="75628"/>
                  </a:lnTo>
                  <a:close/>
                </a:path>
                <a:path w="171450" h="506095">
                  <a:moveTo>
                    <a:pt x="107858" y="37846"/>
                  </a:moveTo>
                  <a:lnTo>
                    <a:pt x="104828" y="37846"/>
                  </a:lnTo>
                  <a:lnTo>
                    <a:pt x="104725" y="75628"/>
                  </a:lnTo>
                  <a:lnTo>
                    <a:pt x="104657" y="108302"/>
                  </a:lnTo>
                  <a:lnTo>
                    <a:pt x="135689" y="161925"/>
                  </a:lnTo>
                  <a:lnTo>
                    <a:pt x="140721" y="167550"/>
                  </a:lnTo>
                  <a:lnTo>
                    <a:pt x="147278" y="170735"/>
                  </a:lnTo>
                  <a:lnTo>
                    <a:pt x="154549" y="171229"/>
                  </a:lnTo>
                  <a:lnTo>
                    <a:pt x="161724" y="168783"/>
                  </a:lnTo>
                  <a:lnTo>
                    <a:pt x="167405" y="163804"/>
                  </a:lnTo>
                  <a:lnTo>
                    <a:pt x="170598" y="157241"/>
                  </a:lnTo>
                  <a:lnTo>
                    <a:pt x="171100" y="149941"/>
                  </a:lnTo>
                  <a:lnTo>
                    <a:pt x="168709" y="142748"/>
                  </a:lnTo>
                  <a:lnTo>
                    <a:pt x="107858" y="37846"/>
                  </a:lnTo>
                  <a:close/>
                </a:path>
                <a:path w="171450" h="506095">
                  <a:moveTo>
                    <a:pt x="85905" y="0"/>
                  </a:moveTo>
                  <a:lnTo>
                    <a:pt x="2466" y="142367"/>
                  </a:lnTo>
                  <a:lnTo>
                    <a:pt x="0" y="149488"/>
                  </a:lnTo>
                  <a:lnTo>
                    <a:pt x="450" y="156765"/>
                  </a:lnTo>
                  <a:lnTo>
                    <a:pt x="3591" y="163351"/>
                  </a:lnTo>
                  <a:lnTo>
                    <a:pt x="9197" y="168401"/>
                  </a:lnTo>
                  <a:lnTo>
                    <a:pt x="16319" y="170866"/>
                  </a:lnTo>
                  <a:lnTo>
                    <a:pt x="23596" y="170402"/>
                  </a:lnTo>
                  <a:lnTo>
                    <a:pt x="66537" y="108302"/>
                  </a:lnTo>
                  <a:lnTo>
                    <a:pt x="66728" y="37846"/>
                  </a:lnTo>
                  <a:lnTo>
                    <a:pt x="107858" y="37846"/>
                  </a:lnTo>
                  <a:lnTo>
                    <a:pt x="85905" y="0"/>
                  </a:lnTo>
                  <a:close/>
                </a:path>
                <a:path w="171450" h="506095">
                  <a:moveTo>
                    <a:pt x="104828" y="37846"/>
                  </a:moveTo>
                  <a:lnTo>
                    <a:pt x="66728" y="37846"/>
                  </a:lnTo>
                  <a:lnTo>
                    <a:pt x="66625" y="75628"/>
                  </a:lnTo>
                  <a:lnTo>
                    <a:pt x="66537" y="108302"/>
                  </a:lnTo>
                  <a:lnTo>
                    <a:pt x="85748" y="75628"/>
                  </a:lnTo>
                  <a:lnTo>
                    <a:pt x="69469" y="47498"/>
                  </a:lnTo>
                  <a:lnTo>
                    <a:pt x="104802" y="47498"/>
                  </a:lnTo>
                  <a:lnTo>
                    <a:pt x="104828" y="37846"/>
                  </a:lnTo>
                  <a:close/>
                </a:path>
                <a:path w="171450" h="506095">
                  <a:moveTo>
                    <a:pt x="104802" y="47498"/>
                  </a:moveTo>
                  <a:lnTo>
                    <a:pt x="102288" y="47498"/>
                  </a:lnTo>
                  <a:lnTo>
                    <a:pt x="85748" y="75628"/>
                  </a:lnTo>
                  <a:lnTo>
                    <a:pt x="104657" y="108302"/>
                  </a:lnTo>
                  <a:lnTo>
                    <a:pt x="104725" y="75628"/>
                  </a:lnTo>
                  <a:lnTo>
                    <a:pt x="104802" y="47498"/>
                  </a:lnTo>
                  <a:close/>
                </a:path>
                <a:path w="171450" h="506095">
                  <a:moveTo>
                    <a:pt x="102288" y="47498"/>
                  </a:moveTo>
                  <a:lnTo>
                    <a:pt x="69469" y="47498"/>
                  </a:lnTo>
                  <a:lnTo>
                    <a:pt x="85748" y="75628"/>
                  </a:lnTo>
                  <a:lnTo>
                    <a:pt x="102288" y="47498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6038850" y="3800094"/>
              <a:ext cx="2994025" cy="538480"/>
            </a:xfrm>
            <a:custGeom>
              <a:avLst/>
              <a:gdLst/>
              <a:ahLst/>
              <a:cxnLst/>
              <a:rect l="l" t="t" r="r" b="b"/>
              <a:pathLst>
                <a:path w="2994025" h="538479">
                  <a:moveTo>
                    <a:pt x="0" y="537971"/>
                  </a:moveTo>
                  <a:lnTo>
                    <a:pt x="2014981" y="518159"/>
                  </a:lnTo>
                </a:path>
                <a:path w="2994025" h="538479">
                  <a:moveTo>
                    <a:pt x="2138172" y="0"/>
                  </a:moveTo>
                  <a:lnTo>
                    <a:pt x="2993898" y="1396"/>
                  </a:lnTo>
                </a:path>
              </a:pathLst>
            </a:custGeom>
            <a:ln w="38100">
              <a:solidFill>
                <a:srgbClr val="5B9B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827839" y="3295522"/>
              <a:ext cx="2872105" cy="1510030"/>
            </a:xfrm>
            <a:custGeom>
              <a:avLst/>
              <a:gdLst/>
              <a:ahLst/>
              <a:cxnLst/>
              <a:rect l="l" t="t" r="r" b="b"/>
              <a:pathLst>
                <a:path w="2872104" h="1510029">
                  <a:moveTo>
                    <a:pt x="171107" y="168236"/>
                  </a:moveTo>
                  <a:lnTo>
                    <a:pt x="168719" y="161036"/>
                  </a:lnTo>
                  <a:lnTo>
                    <a:pt x="107861" y="56134"/>
                  </a:lnTo>
                  <a:lnTo>
                    <a:pt x="85915" y="18288"/>
                  </a:lnTo>
                  <a:lnTo>
                    <a:pt x="2476" y="160655"/>
                  </a:lnTo>
                  <a:lnTo>
                    <a:pt x="0" y="167779"/>
                  </a:lnTo>
                  <a:lnTo>
                    <a:pt x="457" y="175056"/>
                  </a:lnTo>
                  <a:lnTo>
                    <a:pt x="3594" y="181648"/>
                  </a:lnTo>
                  <a:lnTo>
                    <a:pt x="9207" y="186690"/>
                  </a:lnTo>
                  <a:lnTo>
                    <a:pt x="16319" y="189166"/>
                  </a:lnTo>
                  <a:lnTo>
                    <a:pt x="23596" y="188696"/>
                  </a:lnTo>
                  <a:lnTo>
                    <a:pt x="30187" y="185521"/>
                  </a:lnTo>
                  <a:lnTo>
                    <a:pt x="35242" y="179832"/>
                  </a:lnTo>
                  <a:lnTo>
                    <a:pt x="66535" y="126593"/>
                  </a:lnTo>
                  <a:lnTo>
                    <a:pt x="65468" y="523748"/>
                  </a:lnTo>
                  <a:lnTo>
                    <a:pt x="103568" y="523875"/>
                  </a:lnTo>
                  <a:lnTo>
                    <a:pt x="104470" y="189522"/>
                  </a:lnTo>
                  <a:lnTo>
                    <a:pt x="104546" y="160655"/>
                  </a:lnTo>
                  <a:lnTo>
                    <a:pt x="104635" y="126593"/>
                  </a:lnTo>
                  <a:lnTo>
                    <a:pt x="85750" y="93929"/>
                  </a:lnTo>
                  <a:lnTo>
                    <a:pt x="104660" y="126593"/>
                  </a:lnTo>
                  <a:lnTo>
                    <a:pt x="135699" y="180213"/>
                  </a:lnTo>
                  <a:lnTo>
                    <a:pt x="140728" y="185839"/>
                  </a:lnTo>
                  <a:lnTo>
                    <a:pt x="147281" y="189026"/>
                  </a:lnTo>
                  <a:lnTo>
                    <a:pt x="154559" y="189522"/>
                  </a:lnTo>
                  <a:lnTo>
                    <a:pt x="161734" y="187071"/>
                  </a:lnTo>
                  <a:lnTo>
                    <a:pt x="167411" y="182092"/>
                  </a:lnTo>
                  <a:lnTo>
                    <a:pt x="170599" y="175539"/>
                  </a:lnTo>
                  <a:lnTo>
                    <a:pt x="171107" y="168236"/>
                  </a:lnTo>
                  <a:close/>
                </a:path>
                <a:path w="2872104" h="1510029">
                  <a:moveTo>
                    <a:pt x="1455839" y="1359585"/>
                  </a:moveTo>
                  <a:lnTo>
                    <a:pt x="1439265" y="1338300"/>
                  </a:lnTo>
                  <a:lnTo>
                    <a:pt x="1431963" y="1338795"/>
                  </a:lnTo>
                  <a:lnTo>
                    <a:pt x="1425409" y="1341983"/>
                  </a:lnTo>
                  <a:lnTo>
                    <a:pt x="1420431" y="1347597"/>
                  </a:lnTo>
                  <a:lnTo>
                    <a:pt x="1389367" y="1401279"/>
                  </a:lnTo>
                  <a:lnTo>
                    <a:pt x="1388300" y="1028827"/>
                  </a:lnTo>
                  <a:lnTo>
                    <a:pt x="1350200" y="1028827"/>
                  </a:lnTo>
                  <a:lnTo>
                    <a:pt x="1351076" y="1338300"/>
                  </a:lnTo>
                  <a:lnTo>
                    <a:pt x="1351165" y="1367282"/>
                  </a:lnTo>
                  <a:lnTo>
                    <a:pt x="1351305" y="1401279"/>
                  </a:lnTo>
                  <a:lnTo>
                    <a:pt x="1351356" y="1433893"/>
                  </a:lnTo>
                  <a:lnTo>
                    <a:pt x="1319974" y="1347978"/>
                  </a:lnTo>
                  <a:lnTo>
                    <a:pt x="1302283" y="1338795"/>
                  </a:lnTo>
                  <a:lnTo>
                    <a:pt x="1300822" y="1338795"/>
                  </a:lnTo>
                  <a:lnTo>
                    <a:pt x="1293939" y="1341120"/>
                  </a:lnTo>
                  <a:lnTo>
                    <a:pt x="1288249" y="1346174"/>
                  </a:lnTo>
                  <a:lnTo>
                    <a:pt x="1285074" y="1352778"/>
                  </a:lnTo>
                  <a:lnTo>
                    <a:pt x="1284643" y="1359585"/>
                  </a:lnTo>
                  <a:lnTo>
                    <a:pt x="1284605" y="1360093"/>
                  </a:lnTo>
                  <a:lnTo>
                    <a:pt x="1287081" y="1367282"/>
                  </a:lnTo>
                  <a:lnTo>
                    <a:pt x="1370647" y="1509522"/>
                  </a:lnTo>
                  <a:lnTo>
                    <a:pt x="1392516" y="1471803"/>
                  </a:lnTo>
                  <a:lnTo>
                    <a:pt x="1453451" y="1366774"/>
                  </a:lnTo>
                  <a:lnTo>
                    <a:pt x="1455839" y="1359585"/>
                  </a:lnTo>
                  <a:close/>
                </a:path>
                <a:path w="2872104" h="1510029">
                  <a:moveTo>
                    <a:pt x="2871635" y="149948"/>
                  </a:moveTo>
                  <a:lnTo>
                    <a:pt x="2869247" y="142748"/>
                  </a:lnTo>
                  <a:lnTo>
                    <a:pt x="2808389" y="37846"/>
                  </a:lnTo>
                  <a:lnTo>
                    <a:pt x="2786443" y="0"/>
                  </a:lnTo>
                  <a:lnTo>
                    <a:pt x="2703004" y="142367"/>
                  </a:lnTo>
                  <a:lnTo>
                    <a:pt x="2700528" y="149491"/>
                  </a:lnTo>
                  <a:lnTo>
                    <a:pt x="2700985" y="156768"/>
                  </a:lnTo>
                  <a:lnTo>
                    <a:pt x="2704122" y="163360"/>
                  </a:lnTo>
                  <a:lnTo>
                    <a:pt x="2709735" y="168402"/>
                  </a:lnTo>
                  <a:lnTo>
                    <a:pt x="2716847" y="170878"/>
                  </a:lnTo>
                  <a:lnTo>
                    <a:pt x="2724124" y="170408"/>
                  </a:lnTo>
                  <a:lnTo>
                    <a:pt x="2730716" y="167233"/>
                  </a:lnTo>
                  <a:lnTo>
                    <a:pt x="2735770" y="161544"/>
                  </a:lnTo>
                  <a:lnTo>
                    <a:pt x="2767063" y="108305"/>
                  </a:lnTo>
                  <a:lnTo>
                    <a:pt x="2765996" y="505460"/>
                  </a:lnTo>
                  <a:lnTo>
                    <a:pt x="2804096" y="505587"/>
                  </a:lnTo>
                  <a:lnTo>
                    <a:pt x="2804998" y="171234"/>
                  </a:lnTo>
                  <a:lnTo>
                    <a:pt x="2805074" y="142367"/>
                  </a:lnTo>
                  <a:lnTo>
                    <a:pt x="2805163" y="108305"/>
                  </a:lnTo>
                  <a:lnTo>
                    <a:pt x="2786278" y="75641"/>
                  </a:lnTo>
                  <a:lnTo>
                    <a:pt x="2805188" y="108305"/>
                  </a:lnTo>
                  <a:lnTo>
                    <a:pt x="2836227" y="161925"/>
                  </a:lnTo>
                  <a:lnTo>
                    <a:pt x="2841256" y="167551"/>
                  </a:lnTo>
                  <a:lnTo>
                    <a:pt x="2847810" y="170738"/>
                  </a:lnTo>
                  <a:lnTo>
                    <a:pt x="2855087" y="171234"/>
                  </a:lnTo>
                  <a:lnTo>
                    <a:pt x="2862262" y="168783"/>
                  </a:lnTo>
                  <a:lnTo>
                    <a:pt x="2867939" y="163804"/>
                  </a:lnTo>
                  <a:lnTo>
                    <a:pt x="2871127" y="157251"/>
                  </a:lnTo>
                  <a:lnTo>
                    <a:pt x="2871635" y="149948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1196746" y="2416555"/>
            <a:ext cx="2184400" cy="878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R="75565" algn="ctr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latin typeface="Calibri"/>
                <a:cs typeface="Calibri"/>
              </a:rPr>
              <a:t>Protokol</a:t>
            </a:r>
            <a:endParaRPr sz="28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2800" dirty="0">
                <a:latin typeface="Calibri"/>
                <a:cs typeface="Calibri"/>
              </a:rPr>
              <a:t>(İletişim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Kuralı)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9855656" y="4296917"/>
            <a:ext cx="171450" cy="480695"/>
          </a:xfrm>
          <a:custGeom>
            <a:avLst/>
            <a:gdLst/>
            <a:ahLst/>
            <a:cxnLst/>
            <a:rect l="l" t="t" r="r" b="b"/>
            <a:pathLst>
              <a:path w="171450" h="480695">
                <a:moveTo>
                  <a:pt x="17673" y="309959"/>
                </a:moveTo>
                <a:lnTo>
                  <a:pt x="16215" y="309959"/>
                </a:lnTo>
                <a:lnTo>
                  <a:pt x="9322" y="312292"/>
                </a:lnTo>
                <a:lnTo>
                  <a:pt x="3643" y="317345"/>
                </a:lnTo>
                <a:lnTo>
                  <a:pt x="464" y="323945"/>
                </a:lnTo>
                <a:lnTo>
                  <a:pt x="32" y="330753"/>
                </a:lnTo>
                <a:lnTo>
                  <a:pt x="0" y="331259"/>
                </a:lnTo>
                <a:lnTo>
                  <a:pt x="2464" y="338454"/>
                </a:lnTo>
                <a:lnTo>
                  <a:pt x="86030" y="480694"/>
                </a:lnTo>
                <a:lnTo>
                  <a:pt x="107910" y="442975"/>
                </a:lnTo>
                <a:lnTo>
                  <a:pt x="66853" y="442975"/>
                </a:lnTo>
                <a:lnTo>
                  <a:pt x="66744" y="405066"/>
                </a:lnTo>
                <a:lnTo>
                  <a:pt x="66651" y="372445"/>
                </a:lnTo>
                <a:lnTo>
                  <a:pt x="35357" y="319150"/>
                </a:lnTo>
                <a:lnTo>
                  <a:pt x="30307" y="313489"/>
                </a:lnTo>
                <a:lnTo>
                  <a:pt x="23721" y="310340"/>
                </a:lnTo>
                <a:lnTo>
                  <a:pt x="17673" y="309959"/>
                </a:lnTo>
                <a:close/>
              </a:path>
              <a:path w="171450" h="480695">
                <a:moveTo>
                  <a:pt x="66693" y="372445"/>
                </a:moveTo>
                <a:lnTo>
                  <a:pt x="66744" y="405066"/>
                </a:lnTo>
                <a:lnTo>
                  <a:pt x="66853" y="442975"/>
                </a:lnTo>
                <a:lnTo>
                  <a:pt x="104953" y="442975"/>
                </a:lnTo>
                <a:lnTo>
                  <a:pt x="104926" y="433323"/>
                </a:lnTo>
                <a:lnTo>
                  <a:pt x="69520" y="433323"/>
                </a:lnTo>
                <a:lnTo>
                  <a:pt x="85873" y="405066"/>
                </a:lnTo>
                <a:lnTo>
                  <a:pt x="66693" y="372445"/>
                </a:lnTo>
                <a:close/>
              </a:path>
              <a:path w="171450" h="480695">
                <a:moveTo>
                  <a:pt x="154656" y="309465"/>
                </a:moveTo>
                <a:lnTo>
                  <a:pt x="147355" y="309959"/>
                </a:lnTo>
                <a:lnTo>
                  <a:pt x="140793" y="313144"/>
                </a:lnTo>
                <a:lnTo>
                  <a:pt x="135814" y="318769"/>
                </a:lnTo>
                <a:lnTo>
                  <a:pt x="104751" y="372445"/>
                </a:lnTo>
                <a:lnTo>
                  <a:pt x="104845" y="405066"/>
                </a:lnTo>
                <a:lnTo>
                  <a:pt x="104953" y="442975"/>
                </a:lnTo>
                <a:lnTo>
                  <a:pt x="107910" y="442975"/>
                </a:lnTo>
                <a:lnTo>
                  <a:pt x="168834" y="337946"/>
                </a:lnTo>
                <a:lnTo>
                  <a:pt x="171225" y="330753"/>
                </a:lnTo>
                <a:lnTo>
                  <a:pt x="170757" y="323945"/>
                </a:lnTo>
                <a:lnTo>
                  <a:pt x="170723" y="323453"/>
                </a:lnTo>
                <a:lnTo>
                  <a:pt x="167530" y="316890"/>
                </a:lnTo>
                <a:lnTo>
                  <a:pt x="161849" y="311911"/>
                </a:lnTo>
                <a:lnTo>
                  <a:pt x="154656" y="309465"/>
                </a:lnTo>
                <a:close/>
              </a:path>
              <a:path w="171450" h="480695">
                <a:moveTo>
                  <a:pt x="85873" y="405066"/>
                </a:moveTo>
                <a:lnTo>
                  <a:pt x="69594" y="433196"/>
                </a:lnTo>
                <a:lnTo>
                  <a:pt x="69520" y="433323"/>
                </a:lnTo>
                <a:lnTo>
                  <a:pt x="102413" y="433196"/>
                </a:lnTo>
                <a:lnTo>
                  <a:pt x="85873" y="405066"/>
                </a:lnTo>
                <a:close/>
              </a:path>
              <a:path w="171450" h="480695">
                <a:moveTo>
                  <a:pt x="104751" y="372445"/>
                </a:moveTo>
                <a:lnTo>
                  <a:pt x="85873" y="405066"/>
                </a:lnTo>
                <a:lnTo>
                  <a:pt x="102413" y="433196"/>
                </a:lnTo>
                <a:lnTo>
                  <a:pt x="69520" y="433323"/>
                </a:lnTo>
                <a:lnTo>
                  <a:pt x="104926" y="433323"/>
                </a:lnTo>
                <a:lnTo>
                  <a:pt x="104845" y="405066"/>
                </a:lnTo>
                <a:lnTo>
                  <a:pt x="104751" y="372445"/>
                </a:lnTo>
                <a:close/>
              </a:path>
              <a:path w="171450" h="480695">
                <a:moveTo>
                  <a:pt x="103683" y="0"/>
                </a:moveTo>
                <a:lnTo>
                  <a:pt x="65583" y="0"/>
                </a:lnTo>
                <a:lnTo>
                  <a:pt x="66470" y="309465"/>
                </a:lnTo>
                <a:lnTo>
                  <a:pt x="66553" y="338454"/>
                </a:lnTo>
                <a:lnTo>
                  <a:pt x="66693" y="372445"/>
                </a:lnTo>
                <a:lnTo>
                  <a:pt x="85873" y="405066"/>
                </a:lnTo>
                <a:lnTo>
                  <a:pt x="104751" y="372445"/>
                </a:lnTo>
                <a:lnTo>
                  <a:pt x="103683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2931414" y="4692218"/>
            <a:ext cx="7750809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6230620" algn="l"/>
              </a:tabLst>
            </a:pPr>
            <a:r>
              <a:rPr sz="2800" dirty="0">
                <a:latin typeface="Calibri"/>
                <a:cs typeface="Calibri"/>
              </a:rPr>
              <a:t>Alan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Adı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(Domain)</a:t>
            </a:r>
            <a:r>
              <a:rPr sz="2800" dirty="0">
                <a:latin typeface="Calibri"/>
                <a:cs typeface="Calibri"/>
              </a:rPr>
              <a:t>	</a:t>
            </a:r>
            <a:r>
              <a:rPr sz="2800" spc="-20" dirty="0">
                <a:latin typeface="Calibri"/>
                <a:cs typeface="Calibri"/>
              </a:rPr>
              <a:t>Parametre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21" name="object 2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92580" y="348995"/>
            <a:ext cx="1033271" cy="989076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67739" y="0"/>
            <a:ext cx="10436860" cy="6858000"/>
            <a:chOff x="967739" y="0"/>
            <a:chExt cx="10436860" cy="6858000"/>
          </a:xfrm>
        </p:grpSpPr>
        <p:sp>
          <p:nvSpPr>
            <p:cNvPr id="3" name="object 3"/>
            <p:cNvSpPr/>
            <p:nvPr/>
          </p:nvSpPr>
          <p:spPr>
            <a:xfrm>
              <a:off x="967739" y="0"/>
              <a:ext cx="10372725" cy="6858000"/>
            </a:xfrm>
            <a:custGeom>
              <a:avLst/>
              <a:gdLst/>
              <a:ahLst/>
              <a:cxnLst/>
              <a:rect l="l" t="t" r="r" b="b"/>
              <a:pathLst>
                <a:path w="10372725" h="6858000">
                  <a:moveTo>
                    <a:pt x="10372344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10372344" y="6858000"/>
                  </a:lnTo>
                  <a:lnTo>
                    <a:pt x="10372344" y="0"/>
                  </a:lnTo>
                  <a:close/>
                </a:path>
              </a:pathLst>
            </a:custGeom>
            <a:solidFill>
              <a:srgbClr val="2C241F">
                <a:alpha val="92156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1376659" y="0"/>
              <a:ext cx="27940" cy="6858000"/>
            </a:xfrm>
            <a:custGeom>
              <a:avLst/>
              <a:gdLst/>
              <a:ahLst/>
              <a:cxnLst/>
              <a:rect l="l" t="t" r="r" b="b"/>
              <a:pathLst>
                <a:path w="27940" h="6858000">
                  <a:moveTo>
                    <a:pt x="27431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27431" y="6858000"/>
                  </a:lnTo>
                  <a:lnTo>
                    <a:pt x="27431" y="0"/>
                  </a:lnTo>
                  <a:close/>
                </a:path>
              </a:pathLst>
            </a:custGeom>
            <a:solidFill>
              <a:srgbClr val="F8855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1251305" y="2991739"/>
            <a:ext cx="2266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05" dirty="0">
                <a:solidFill>
                  <a:srgbClr val="F88556"/>
                </a:solidFill>
                <a:latin typeface="Lucida Sans Unicode"/>
                <a:cs typeface="Lucida Sans Unicode"/>
              </a:rPr>
              <a:t>◤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605788" y="3224910"/>
            <a:ext cx="940562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149090" algn="l"/>
              </a:tabLst>
            </a:pPr>
            <a:r>
              <a:rPr sz="4800" u="sng" dirty="0">
                <a:solidFill>
                  <a:srgbClr val="FFFFFF"/>
                </a:solidFill>
                <a:uFill>
                  <a:solidFill>
                    <a:srgbClr val="F88556"/>
                  </a:solidFill>
                </a:uFill>
                <a:latin typeface="Times New Roman"/>
                <a:cs typeface="Times New Roman"/>
              </a:rPr>
              <a:t>	</a:t>
            </a:r>
            <a:r>
              <a:rPr sz="4800" b="1" u="sng" dirty="0">
                <a:solidFill>
                  <a:srgbClr val="FFFFFF"/>
                </a:solidFill>
                <a:uFill>
                  <a:solidFill>
                    <a:srgbClr val="F88556"/>
                  </a:solidFill>
                </a:uFill>
                <a:latin typeface="Arial"/>
                <a:cs typeface="Arial"/>
              </a:rPr>
              <a:t>İnternet</a:t>
            </a:r>
            <a:r>
              <a:rPr sz="4800" b="1" u="sng" spc="-165" dirty="0">
                <a:solidFill>
                  <a:srgbClr val="FFFFFF"/>
                </a:solidFill>
                <a:uFill>
                  <a:solidFill>
                    <a:srgbClr val="F88556"/>
                  </a:solidFill>
                </a:uFill>
                <a:latin typeface="Arial"/>
                <a:cs typeface="Arial"/>
              </a:rPr>
              <a:t> </a:t>
            </a:r>
            <a:r>
              <a:rPr sz="4800" b="1" u="sng" spc="-10" dirty="0">
                <a:solidFill>
                  <a:srgbClr val="FFFFFF"/>
                </a:solidFill>
                <a:uFill>
                  <a:solidFill>
                    <a:srgbClr val="F88556"/>
                  </a:solidFill>
                </a:uFill>
                <a:latin typeface="Arial"/>
                <a:cs typeface="Arial"/>
              </a:rPr>
              <a:t>Servisleri </a:t>
            </a:r>
            <a:endParaRPr sz="4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19393" y="5904382"/>
            <a:ext cx="194945" cy="71310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r>
              <a:rPr sz="1200" spc="-10" dirty="0">
                <a:solidFill>
                  <a:srgbClr val="FFFFFF"/>
                </a:solidFill>
                <a:latin typeface="Times New Roman"/>
                <a:cs typeface="Times New Roman"/>
              </a:rPr>
              <a:t>22.09.2025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82600" y="170179"/>
            <a:ext cx="2787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21</a:t>
            </a:r>
            <a:endParaRPr sz="18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27556" y="669493"/>
            <a:ext cx="22669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05" dirty="0">
                <a:solidFill>
                  <a:srgbClr val="F88556"/>
                </a:solidFill>
                <a:latin typeface="Lucida Sans Unicode"/>
                <a:cs typeface="Lucida Sans Unicode"/>
              </a:rPr>
              <a:t>◤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325372" y="722833"/>
            <a:ext cx="983869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5724525" algn="l"/>
              </a:tabLst>
            </a:pPr>
            <a:r>
              <a:rPr u="heavy" dirty="0">
                <a:uFill>
                  <a:solidFill>
                    <a:srgbClr val="F88556"/>
                  </a:solidFill>
                </a:uFill>
              </a:rPr>
              <a:t>	World</a:t>
            </a:r>
            <a:r>
              <a:rPr u="heavy" spc="-120" dirty="0">
                <a:uFill>
                  <a:solidFill>
                    <a:srgbClr val="F88556"/>
                  </a:solidFill>
                </a:uFill>
              </a:rPr>
              <a:t> </a:t>
            </a:r>
            <a:r>
              <a:rPr u="heavy" dirty="0">
                <a:uFill>
                  <a:solidFill>
                    <a:srgbClr val="F88556"/>
                  </a:solidFill>
                </a:uFill>
              </a:rPr>
              <a:t>Wide</a:t>
            </a:r>
            <a:r>
              <a:rPr u="heavy" spc="-114" dirty="0">
                <a:uFill>
                  <a:solidFill>
                    <a:srgbClr val="F88556"/>
                  </a:solidFill>
                </a:uFill>
              </a:rPr>
              <a:t> </a:t>
            </a:r>
            <a:r>
              <a:rPr u="heavy" spc="-25" dirty="0">
                <a:uFill>
                  <a:solidFill>
                    <a:srgbClr val="F88556"/>
                  </a:solidFill>
                </a:uFill>
              </a:rPr>
              <a:t>Web</a:t>
            </a:r>
            <a:r>
              <a:rPr u="heavy" dirty="0">
                <a:uFill>
                  <a:solidFill>
                    <a:srgbClr val="F88556"/>
                  </a:solidFill>
                </a:uFill>
              </a:rPr>
              <a:t> 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487805" y="1519326"/>
            <a:ext cx="9544050" cy="4758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4310" marR="5080" indent="-181610" algn="just">
              <a:lnSpc>
                <a:spcPct val="110000"/>
              </a:lnSpc>
              <a:spcBef>
                <a:spcPts val="100"/>
              </a:spcBef>
              <a:buClr>
                <a:srgbClr val="5B9BD4"/>
              </a:buClr>
              <a:buSzPct val="80357"/>
              <a:buFont typeface="Corbel"/>
              <a:buChar char="•"/>
              <a:tabLst>
                <a:tab pos="195580" algn="l"/>
                <a:tab pos="2504440" algn="l"/>
                <a:tab pos="4335145" algn="l"/>
                <a:tab pos="5887720" algn="l"/>
                <a:tab pos="8209280" algn="l"/>
              </a:tabLst>
            </a:pPr>
            <a:r>
              <a:rPr sz="2800" b="1" dirty="0">
                <a:latin typeface="Calibri"/>
                <a:cs typeface="Calibri"/>
              </a:rPr>
              <a:t>Dünya</a:t>
            </a:r>
            <a:r>
              <a:rPr sz="2800" b="1" spc="35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Çapında</a:t>
            </a:r>
            <a:r>
              <a:rPr sz="2800" b="1" spc="45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Ağ</a:t>
            </a:r>
            <a:r>
              <a:rPr sz="2800" b="1" spc="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(</a:t>
            </a:r>
            <a:r>
              <a:rPr sz="2800" b="1" dirty="0">
                <a:latin typeface="Calibri"/>
                <a:cs typeface="Calibri"/>
              </a:rPr>
              <a:t>World</a:t>
            </a:r>
            <a:r>
              <a:rPr sz="2800" b="1" spc="40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Wide</a:t>
            </a:r>
            <a:r>
              <a:rPr sz="2800" b="1" spc="40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Web</a:t>
            </a:r>
            <a:r>
              <a:rPr sz="2800" dirty="0">
                <a:latin typeface="Calibri"/>
                <a:cs typeface="Calibri"/>
              </a:rPr>
              <a:t>,</a:t>
            </a:r>
            <a:r>
              <a:rPr sz="2800" spc="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kısaca</a:t>
            </a:r>
            <a:r>
              <a:rPr sz="2800" spc="45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WWW</a:t>
            </a:r>
            <a:r>
              <a:rPr sz="2800" b="1" spc="3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veya</a:t>
            </a:r>
            <a:r>
              <a:rPr sz="2800" spc="40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Web</a:t>
            </a:r>
            <a:r>
              <a:rPr sz="2800" spc="-10" dirty="0">
                <a:latin typeface="Calibri"/>
                <a:cs typeface="Calibri"/>
              </a:rPr>
              <a:t>), 	örümcek</a:t>
            </a:r>
            <a:r>
              <a:rPr sz="2800" dirty="0">
                <a:latin typeface="Calibri"/>
                <a:cs typeface="Calibri"/>
              </a:rPr>
              <a:t>	</a:t>
            </a:r>
            <a:r>
              <a:rPr sz="2800" spc="-10" dirty="0">
                <a:latin typeface="Calibri"/>
                <a:cs typeface="Calibri"/>
              </a:rPr>
              <a:t>ağları</a:t>
            </a:r>
            <a:r>
              <a:rPr sz="2800" dirty="0">
                <a:latin typeface="Calibri"/>
                <a:cs typeface="Calibri"/>
              </a:rPr>
              <a:t>	</a:t>
            </a:r>
            <a:r>
              <a:rPr sz="2800" spc="-20" dirty="0">
                <a:latin typeface="Calibri"/>
                <a:cs typeface="Calibri"/>
              </a:rPr>
              <a:t>gibi</a:t>
            </a:r>
            <a:r>
              <a:rPr sz="2800" dirty="0">
                <a:latin typeface="Calibri"/>
                <a:cs typeface="Calibri"/>
              </a:rPr>
              <a:t>	</a:t>
            </a:r>
            <a:r>
              <a:rPr sz="2800" spc="-10" dirty="0">
                <a:latin typeface="Calibri"/>
                <a:cs typeface="Calibri"/>
              </a:rPr>
              <a:t>birbiriyle</a:t>
            </a:r>
            <a:r>
              <a:rPr sz="2800" dirty="0">
                <a:latin typeface="Calibri"/>
                <a:cs typeface="Calibri"/>
              </a:rPr>
              <a:t>	</a:t>
            </a:r>
            <a:r>
              <a:rPr sz="2800" spc="-10" dirty="0">
                <a:latin typeface="Calibri"/>
                <a:cs typeface="Calibri"/>
              </a:rPr>
              <a:t>bağlantılı 	</a:t>
            </a:r>
            <a:r>
              <a:rPr sz="2800" dirty="0">
                <a:latin typeface="Calibri"/>
                <a:cs typeface="Calibri"/>
              </a:rPr>
              <a:t>sayfalardan,</a:t>
            </a:r>
            <a:r>
              <a:rPr sz="2800" spc="6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İnternet</a:t>
            </a:r>
            <a:r>
              <a:rPr sz="2800" spc="6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üzerinde</a:t>
            </a:r>
            <a:r>
              <a:rPr sz="2800" spc="6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çalışan</a:t>
            </a:r>
            <a:r>
              <a:rPr sz="2800" spc="6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ve</a:t>
            </a:r>
            <a:r>
              <a:rPr sz="2800" spc="6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"www"</a:t>
            </a:r>
            <a:r>
              <a:rPr sz="2800" spc="6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ile</a:t>
            </a:r>
            <a:r>
              <a:rPr sz="2800" spc="65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başlayan 	</a:t>
            </a:r>
            <a:r>
              <a:rPr sz="2800" dirty="0">
                <a:latin typeface="Calibri"/>
                <a:cs typeface="Calibri"/>
              </a:rPr>
              <a:t>adreslerdeki</a:t>
            </a:r>
            <a:r>
              <a:rPr sz="2800" spc="-11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sayfaların</a:t>
            </a:r>
            <a:r>
              <a:rPr sz="2800" spc="-10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görüntülenmesini</a:t>
            </a:r>
            <a:r>
              <a:rPr sz="2800" spc="-8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sağlayan</a:t>
            </a:r>
            <a:r>
              <a:rPr sz="2800" spc="-11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servistir.</a:t>
            </a:r>
            <a:endParaRPr sz="2800">
              <a:latin typeface="Calibri"/>
              <a:cs typeface="Calibri"/>
            </a:endParaRPr>
          </a:p>
          <a:p>
            <a:pPr marL="194310" marR="6985" indent="-181610" algn="just">
              <a:lnSpc>
                <a:spcPct val="110000"/>
              </a:lnSpc>
              <a:spcBef>
                <a:spcPts val="2005"/>
              </a:spcBef>
              <a:buClr>
                <a:srgbClr val="5B9BD4"/>
              </a:buClr>
              <a:buSzPct val="80357"/>
              <a:buFont typeface="Corbel"/>
              <a:buChar char="•"/>
              <a:tabLst>
                <a:tab pos="195580" algn="l"/>
              </a:tabLst>
            </a:pPr>
            <a:r>
              <a:rPr sz="2800" dirty="0">
                <a:latin typeface="Calibri"/>
                <a:cs typeface="Calibri"/>
              </a:rPr>
              <a:t>İnternet</a:t>
            </a:r>
            <a:r>
              <a:rPr sz="2800" spc="6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ve</a:t>
            </a:r>
            <a:r>
              <a:rPr sz="2800" spc="6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Web</a:t>
            </a:r>
            <a:r>
              <a:rPr sz="2800" spc="6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terimleri</a:t>
            </a:r>
            <a:r>
              <a:rPr sz="2800" spc="6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aynı</a:t>
            </a:r>
            <a:r>
              <a:rPr sz="2800" spc="6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olguyu</a:t>
            </a:r>
            <a:r>
              <a:rPr sz="2800" spc="6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tanımlamaz.</a:t>
            </a:r>
            <a:r>
              <a:rPr sz="2800" spc="6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Zira</a:t>
            </a:r>
            <a:r>
              <a:rPr sz="2800" spc="65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Web 	</a:t>
            </a:r>
            <a:r>
              <a:rPr sz="2800" dirty="0">
                <a:latin typeface="Calibri"/>
                <a:cs typeface="Calibri"/>
              </a:rPr>
              <a:t>sadece</a:t>
            </a:r>
            <a:r>
              <a:rPr sz="2800" spc="-10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İnternet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üzerinde</a:t>
            </a:r>
            <a:r>
              <a:rPr sz="2800" spc="-9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çalışan</a:t>
            </a:r>
            <a:r>
              <a:rPr sz="2800" spc="-8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bir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servistir.</a:t>
            </a:r>
            <a:endParaRPr sz="2800">
              <a:latin typeface="Calibri"/>
              <a:cs typeface="Calibri"/>
            </a:endParaRPr>
          </a:p>
          <a:p>
            <a:pPr marL="194310" marR="5080" indent="-181610" algn="just">
              <a:lnSpc>
                <a:spcPct val="110000"/>
              </a:lnSpc>
              <a:spcBef>
                <a:spcPts val="1995"/>
              </a:spcBef>
              <a:buClr>
                <a:srgbClr val="5B9BD4"/>
              </a:buClr>
              <a:buSzPct val="80357"/>
              <a:buFont typeface="Corbel"/>
              <a:buChar char="•"/>
              <a:tabLst>
                <a:tab pos="195580" algn="l"/>
              </a:tabLst>
            </a:pPr>
            <a:r>
              <a:rPr sz="2800" dirty="0">
                <a:latin typeface="Calibri"/>
                <a:cs typeface="Calibri"/>
              </a:rPr>
              <a:t>Web</a:t>
            </a:r>
            <a:r>
              <a:rPr sz="2800" spc="215" dirty="0">
                <a:latin typeface="Calibri"/>
                <a:cs typeface="Calibri"/>
              </a:rPr>
              <a:t>  </a:t>
            </a:r>
            <a:r>
              <a:rPr sz="2800" dirty="0">
                <a:latin typeface="Calibri"/>
                <a:cs typeface="Calibri"/>
              </a:rPr>
              <a:t>kavramı,</a:t>
            </a:r>
            <a:r>
              <a:rPr sz="2800" spc="200" dirty="0">
                <a:latin typeface="Calibri"/>
                <a:cs typeface="Calibri"/>
              </a:rPr>
              <a:t>  </a:t>
            </a:r>
            <a:r>
              <a:rPr sz="2800" dirty="0">
                <a:latin typeface="Calibri"/>
                <a:cs typeface="Calibri"/>
              </a:rPr>
              <a:t>CERN'de</a:t>
            </a:r>
            <a:r>
              <a:rPr sz="2800" spc="215" dirty="0">
                <a:latin typeface="Calibri"/>
                <a:cs typeface="Calibri"/>
              </a:rPr>
              <a:t>  </a:t>
            </a:r>
            <a:r>
              <a:rPr sz="2800" dirty="0">
                <a:latin typeface="Calibri"/>
                <a:cs typeface="Calibri"/>
              </a:rPr>
              <a:t>bir</a:t>
            </a:r>
            <a:r>
              <a:rPr sz="2800" spc="215" dirty="0">
                <a:latin typeface="Calibri"/>
                <a:cs typeface="Calibri"/>
              </a:rPr>
              <a:t>  </a:t>
            </a:r>
            <a:r>
              <a:rPr sz="2800" dirty="0">
                <a:latin typeface="Calibri"/>
                <a:cs typeface="Calibri"/>
              </a:rPr>
              <a:t>bilgisayar</a:t>
            </a:r>
            <a:r>
              <a:rPr sz="2800" spc="225" dirty="0">
                <a:latin typeface="Calibri"/>
                <a:cs typeface="Calibri"/>
              </a:rPr>
              <a:t>  </a:t>
            </a:r>
            <a:r>
              <a:rPr sz="2800" dirty="0">
                <a:latin typeface="Calibri"/>
                <a:cs typeface="Calibri"/>
              </a:rPr>
              <a:t>programcısı</a:t>
            </a:r>
            <a:r>
              <a:rPr sz="2800" spc="204" dirty="0">
                <a:latin typeface="Calibri"/>
                <a:cs typeface="Calibri"/>
              </a:rPr>
              <a:t>  </a:t>
            </a:r>
            <a:r>
              <a:rPr sz="2800" dirty="0">
                <a:latin typeface="Calibri"/>
                <a:cs typeface="Calibri"/>
              </a:rPr>
              <a:t>olan</a:t>
            </a:r>
            <a:r>
              <a:rPr sz="2800" spc="210" dirty="0">
                <a:latin typeface="Calibri"/>
                <a:cs typeface="Calibri"/>
              </a:rPr>
              <a:t>  </a:t>
            </a:r>
            <a:r>
              <a:rPr sz="2800" b="1" spc="-25" dirty="0">
                <a:latin typeface="Calibri"/>
                <a:cs typeface="Calibri"/>
              </a:rPr>
              <a:t>Tim 	</a:t>
            </a:r>
            <a:r>
              <a:rPr sz="2800" b="1" dirty="0">
                <a:latin typeface="Calibri"/>
                <a:cs typeface="Calibri"/>
              </a:rPr>
              <a:t>Berners</a:t>
            </a:r>
            <a:r>
              <a:rPr sz="2800" b="1" spc="229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Lee</a:t>
            </a:r>
            <a:r>
              <a:rPr sz="2800" dirty="0">
                <a:latin typeface="Calibri"/>
                <a:cs typeface="Calibri"/>
              </a:rPr>
              <a:t>’nin</a:t>
            </a:r>
            <a:r>
              <a:rPr sz="2800" spc="215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HTML</a:t>
            </a:r>
            <a:r>
              <a:rPr sz="2800" b="1" spc="229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adlı</a:t>
            </a:r>
            <a:r>
              <a:rPr sz="2800" spc="229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bilgisayar</a:t>
            </a:r>
            <a:r>
              <a:rPr sz="2800" spc="22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dilini</a:t>
            </a:r>
            <a:r>
              <a:rPr sz="2800" spc="22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bulup</a:t>
            </a:r>
            <a:r>
              <a:rPr sz="2800" spc="22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geliştirmesiyle 	oluşmuştur.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19393" y="5904382"/>
            <a:ext cx="194945" cy="71310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r>
              <a:rPr sz="1200" spc="-10" dirty="0">
                <a:solidFill>
                  <a:srgbClr val="FFFFFF"/>
                </a:solidFill>
                <a:latin typeface="Times New Roman"/>
                <a:cs typeface="Times New Roman"/>
              </a:rPr>
              <a:t>22.09.2025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82600" y="170179"/>
            <a:ext cx="2787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22</a:t>
            </a:r>
            <a:endParaRPr sz="1800">
              <a:latin typeface="Microsoft Sans Serif"/>
              <a:cs typeface="Microsoft Sans Serif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95044" y="225552"/>
            <a:ext cx="1645920" cy="116586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27556" y="669493"/>
            <a:ext cx="22669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05" dirty="0">
                <a:solidFill>
                  <a:srgbClr val="F88556"/>
                </a:solidFill>
                <a:latin typeface="Lucida Sans Unicode"/>
                <a:cs typeface="Lucida Sans Unicode"/>
              </a:rPr>
              <a:t>◤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338072" y="1411224"/>
            <a:ext cx="9813290" cy="62865"/>
          </a:xfrm>
          <a:custGeom>
            <a:avLst/>
            <a:gdLst/>
            <a:ahLst/>
            <a:cxnLst/>
            <a:rect l="l" t="t" r="r" b="b"/>
            <a:pathLst>
              <a:path w="9813290" h="62865">
                <a:moveTo>
                  <a:pt x="9813036" y="0"/>
                </a:moveTo>
                <a:lnTo>
                  <a:pt x="0" y="0"/>
                </a:lnTo>
                <a:lnTo>
                  <a:pt x="0" y="62484"/>
                </a:lnTo>
                <a:lnTo>
                  <a:pt x="9813036" y="62484"/>
                </a:lnTo>
                <a:lnTo>
                  <a:pt x="9813036" y="0"/>
                </a:lnTo>
                <a:close/>
              </a:path>
            </a:pathLst>
          </a:custGeom>
          <a:solidFill>
            <a:srgbClr val="F8855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İlk</a:t>
            </a:r>
            <a:r>
              <a:rPr spc="-80" dirty="0"/>
              <a:t> </a:t>
            </a:r>
            <a:r>
              <a:rPr dirty="0"/>
              <a:t>Web</a:t>
            </a:r>
            <a:r>
              <a:rPr spc="-80" dirty="0"/>
              <a:t> </a:t>
            </a:r>
            <a:r>
              <a:rPr spc="-10" dirty="0"/>
              <a:t>Sayfası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19393" y="5904382"/>
            <a:ext cx="194945" cy="71310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r>
              <a:rPr sz="1200" spc="-10" dirty="0">
                <a:solidFill>
                  <a:srgbClr val="FFFFFF"/>
                </a:solidFill>
                <a:latin typeface="Times New Roman"/>
                <a:cs typeface="Times New Roman"/>
                <a:hlinkClick r:id="rId2"/>
              </a:rPr>
              <a:t>22.09.2025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34416" y="212852"/>
            <a:ext cx="1809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25" dirty="0">
                <a:solidFill>
                  <a:srgbClr val="FFFFFF"/>
                </a:solidFill>
                <a:latin typeface="Calibri"/>
                <a:cs typeface="Calibri"/>
              </a:rPr>
              <a:t>23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2196083" y="1415796"/>
            <a:ext cx="8257540" cy="5442585"/>
            <a:chOff x="2196083" y="1415796"/>
            <a:chExt cx="8257540" cy="5442585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96083" y="1415796"/>
              <a:ext cx="8257032" cy="544220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92679" y="1612392"/>
              <a:ext cx="7687056" cy="5081016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2826511" y="6000089"/>
            <a:ext cx="664273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u="sng" spc="-10" dirty="0">
                <a:solidFill>
                  <a:srgbClr val="B87669"/>
                </a:solidFill>
                <a:uFill>
                  <a:solidFill>
                    <a:srgbClr val="B87669"/>
                  </a:solidFill>
                </a:uFill>
                <a:latin typeface="Corbel"/>
                <a:cs typeface="Corbel"/>
                <a:hlinkClick r:id="rId2"/>
              </a:rPr>
              <a:t>http://info.cern.ch/hypertext/WWW/TheProject.html</a:t>
            </a:r>
            <a:endParaRPr sz="2400">
              <a:latin typeface="Corbel"/>
              <a:cs typeface="Corbe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27556" y="669493"/>
            <a:ext cx="22669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05" dirty="0">
                <a:solidFill>
                  <a:srgbClr val="F88556"/>
                </a:solidFill>
                <a:latin typeface="Lucida Sans Unicode"/>
                <a:cs typeface="Lucida Sans Unicode"/>
              </a:rPr>
              <a:t>◤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338072" y="1411224"/>
            <a:ext cx="9813290" cy="62865"/>
          </a:xfrm>
          <a:custGeom>
            <a:avLst/>
            <a:gdLst/>
            <a:ahLst/>
            <a:cxnLst/>
            <a:rect l="l" t="t" r="r" b="b"/>
            <a:pathLst>
              <a:path w="9813290" h="62865">
                <a:moveTo>
                  <a:pt x="9813036" y="0"/>
                </a:moveTo>
                <a:lnTo>
                  <a:pt x="0" y="0"/>
                </a:lnTo>
                <a:lnTo>
                  <a:pt x="0" y="62484"/>
                </a:lnTo>
                <a:lnTo>
                  <a:pt x="9813036" y="62484"/>
                </a:lnTo>
                <a:lnTo>
                  <a:pt x="9813036" y="0"/>
                </a:lnTo>
                <a:close/>
              </a:path>
            </a:pathLst>
          </a:custGeom>
          <a:solidFill>
            <a:srgbClr val="F8855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132330">
              <a:lnSpc>
                <a:spcPct val="100000"/>
              </a:lnSpc>
              <a:spcBef>
                <a:spcPts val="105"/>
              </a:spcBef>
            </a:pPr>
            <a:r>
              <a:rPr spc="-20" dirty="0"/>
              <a:t>HTML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487805" y="1562862"/>
            <a:ext cx="9544050" cy="49256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94945" indent="-182245">
              <a:lnSpc>
                <a:spcPct val="100000"/>
              </a:lnSpc>
              <a:spcBef>
                <a:spcPts val="105"/>
              </a:spcBef>
              <a:buClr>
                <a:srgbClr val="5B9BD4"/>
              </a:buClr>
              <a:buSzPct val="78846"/>
              <a:buFont typeface="Corbel"/>
              <a:buChar char="•"/>
              <a:tabLst>
                <a:tab pos="194945" algn="l"/>
              </a:tabLst>
            </a:pPr>
            <a:r>
              <a:rPr sz="2600" b="1" dirty="0">
                <a:solidFill>
                  <a:srgbClr val="F87084"/>
                </a:solidFill>
                <a:latin typeface="Calibri"/>
                <a:cs typeface="Calibri"/>
              </a:rPr>
              <a:t>HTML</a:t>
            </a:r>
            <a:r>
              <a:rPr sz="2600" b="1" spc="-45" dirty="0">
                <a:solidFill>
                  <a:srgbClr val="F87084"/>
                </a:solidFill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-</a:t>
            </a:r>
            <a:r>
              <a:rPr sz="2600" spc="-2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Zengin</a:t>
            </a:r>
            <a:r>
              <a:rPr sz="2600" spc="-6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Metin</a:t>
            </a:r>
            <a:r>
              <a:rPr sz="2600" spc="-5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İşaret</a:t>
            </a:r>
            <a:r>
              <a:rPr sz="2600" spc="-5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Dili</a:t>
            </a:r>
            <a:r>
              <a:rPr sz="2600" spc="-4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-</a:t>
            </a:r>
            <a:r>
              <a:rPr sz="2600" spc="-25" dirty="0">
                <a:latin typeface="Calibri"/>
                <a:cs typeface="Calibri"/>
              </a:rPr>
              <a:t> </a:t>
            </a:r>
            <a:r>
              <a:rPr sz="2600" b="1" dirty="0">
                <a:solidFill>
                  <a:srgbClr val="F87084"/>
                </a:solidFill>
                <a:latin typeface="Calibri"/>
                <a:cs typeface="Calibri"/>
              </a:rPr>
              <a:t>H</a:t>
            </a:r>
            <a:r>
              <a:rPr sz="2600" dirty="0">
                <a:latin typeface="Calibri"/>
                <a:cs typeface="Calibri"/>
              </a:rPr>
              <a:t>yper</a:t>
            </a:r>
            <a:r>
              <a:rPr sz="2600" spc="-55" dirty="0">
                <a:latin typeface="Calibri"/>
                <a:cs typeface="Calibri"/>
              </a:rPr>
              <a:t> </a:t>
            </a:r>
            <a:r>
              <a:rPr sz="2600" b="1" dirty="0">
                <a:solidFill>
                  <a:srgbClr val="F87084"/>
                </a:solidFill>
                <a:latin typeface="Calibri"/>
                <a:cs typeface="Calibri"/>
              </a:rPr>
              <a:t>T</a:t>
            </a:r>
            <a:r>
              <a:rPr sz="2600" dirty="0">
                <a:latin typeface="Calibri"/>
                <a:cs typeface="Calibri"/>
              </a:rPr>
              <a:t>ext</a:t>
            </a:r>
            <a:r>
              <a:rPr sz="2600" spc="-50" dirty="0">
                <a:latin typeface="Calibri"/>
                <a:cs typeface="Calibri"/>
              </a:rPr>
              <a:t> </a:t>
            </a:r>
            <a:r>
              <a:rPr sz="2600" b="1" dirty="0">
                <a:solidFill>
                  <a:srgbClr val="F87084"/>
                </a:solidFill>
                <a:latin typeface="Calibri"/>
                <a:cs typeface="Calibri"/>
              </a:rPr>
              <a:t>M</a:t>
            </a:r>
            <a:r>
              <a:rPr sz="2600" dirty="0">
                <a:latin typeface="Calibri"/>
                <a:cs typeface="Calibri"/>
              </a:rPr>
              <a:t>arkup</a:t>
            </a:r>
            <a:r>
              <a:rPr sz="2600" spc="-45" dirty="0">
                <a:latin typeface="Calibri"/>
                <a:cs typeface="Calibri"/>
              </a:rPr>
              <a:t> </a:t>
            </a:r>
            <a:r>
              <a:rPr sz="2600" b="1" spc="-10" dirty="0">
                <a:solidFill>
                  <a:srgbClr val="F87084"/>
                </a:solidFill>
                <a:latin typeface="Calibri"/>
                <a:cs typeface="Calibri"/>
              </a:rPr>
              <a:t>L</a:t>
            </a:r>
            <a:r>
              <a:rPr sz="2600" spc="-10" dirty="0">
                <a:latin typeface="Calibri"/>
                <a:cs typeface="Calibri"/>
              </a:rPr>
              <a:t>anguage</a:t>
            </a:r>
            <a:endParaRPr sz="2600">
              <a:latin typeface="Calibri"/>
              <a:cs typeface="Calibri"/>
            </a:endParaRPr>
          </a:p>
          <a:p>
            <a:pPr marL="195580" marR="6985" indent="-182880" algn="just">
              <a:lnSpc>
                <a:spcPct val="110000"/>
              </a:lnSpc>
              <a:spcBef>
                <a:spcPts val="1989"/>
              </a:spcBef>
              <a:buClr>
                <a:srgbClr val="5B9BD4"/>
              </a:buClr>
              <a:buSzPct val="78846"/>
              <a:buFont typeface="Corbel"/>
              <a:buChar char="•"/>
              <a:tabLst>
                <a:tab pos="195580" algn="l"/>
              </a:tabLst>
            </a:pPr>
            <a:r>
              <a:rPr sz="2600" dirty="0">
                <a:latin typeface="Calibri"/>
                <a:cs typeface="Calibri"/>
              </a:rPr>
              <a:t>Günümüzde</a:t>
            </a:r>
            <a:r>
              <a:rPr sz="2600" spc="10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İnternet</a:t>
            </a:r>
            <a:r>
              <a:rPr sz="2600" spc="9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üzerinde</a:t>
            </a:r>
            <a:r>
              <a:rPr sz="2600" spc="8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veri</a:t>
            </a:r>
            <a:r>
              <a:rPr sz="2600" spc="10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paylaşımı</a:t>
            </a:r>
            <a:r>
              <a:rPr sz="2600" spc="9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için</a:t>
            </a:r>
            <a:r>
              <a:rPr sz="2600" spc="114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kullanılan</a:t>
            </a:r>
            <a:r>
              <a:rPr sz="2600" spc="10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en</a:t>
            </a:r>
            <a:r>
              <a:rPr sz="2600" spc="10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yaygın </a:t>
            </a:r>
            <a:r>
              <a:rPr sz="2600" dirty="0">
                <a:latin typeface="Calibri"/>
                <a:cs typeface="Calibri"/>
              </a:rPr>
              <a:t>metin</a:t>
            </a:r>
            <a:r>
              <a:rPr sz="2600" spc="-6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tabanlı</a:t>
            </a:r>
            <a:r>
              <a:rPr sz="2600" spc="-3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dildir.</a:t>
            </a:r>
            <a:endParaRPr sz="2600">
              <a:latin typeface="Calibri"/>
              <a:cs typeface="Calibri"/>
            </a:endParaRPr>
          </a:p>
          <a:p>
            <a:pPr marL="194945" indent="-182245">
              <a:lnSpc>
                <a:spcPct val="100000"/>
              </a:lnSpc>
              <a:spcBef>
                <a:spcPts val="2320"/>
              </a:spcBef>
              <a:buClr>
                <a:srgbClr val="5B9BD4"/>
              </a:buClr>
              <a:buSzPct val="78846"/>
              <a:buFont typeface="Corbel"/>
              <a:buChar char="•"/>
              <a:tabLst>
                <a:tab pos="194945" algn="l"/>
              </a:tabLst>
            </a:pPr>
            <a:r>
              <a:rPr sz="2600" dirty="0">
                <a:latin typeface="Calibri"/>
                <a:cs typeface="Calibri"/>
              </a:rPr>
              <a:t>Dilin</a:t>
            </a:r>
            <a:r>
              <a:rPr sz="2600" spc="-4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son</a:t>
            </a:r>
            <a:r>
              <a:rPr sz="2600" spc="-4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sürümü</a:t>
            </a:r>
            <a:r>
              <a:rPr sz="2600" spc="-4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HTML5.3'tür</a:t>
            </a:r>
            <a:r>
              <a:rPr sz="2600" spc="-60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(</a:t>
            </a:r>
            <a:r>
              <a:rPr sz="2600" u="sng" spc="-10" dirty="0">
                <a:solidFill>
                  <a:srgbClr val="B87669"/>
                </a:solidFill>
                <a:uFill>
                  <a:solidFill>
                    <a:srgbClr val="B87669"/>
                  </a:solidFill>
                </a:uFill>
                <a:latin typeface="Calibri"/>
                <a:cs typeface="Calibri"/>
                <a:hlinkClick r:id="rId2"/>
              </a:rPr>
              <a:t>http://w3.org</a:t>
            </a:r>
            <a:r>
              <a:rPr sz="2600" spc="-10" dirty="0">
                <a:latin typeface="Calibri"/>
                <a:cs typeface="Calibri"/>
              </a:rPr>
              <a:t>).</a:t>
            </a:r>
            <a:endParaRPr sz="2600">
              <a:latin typeface="Calibri"/>
              <a:cs typeface="Calibri"/>
            </a:endParaRPr>
          </a:p>
          <a:p>
            <a:pPr marL="195580" marR="5080" indent="-182880" algn="just">
              <a:lnSpc>
                <a:spcPct val="110000"/>
              </a:lnSpc>
              <a:spcBef>
                <a:spcPts val="2005"/>
              </a:spcBef>
              <a:buClr>
                <a:srgbClr val="5B9BD4"/>
              </a:buClr>
              <a:buSzPct val="78846"/>
              <a:buFont typeface="Corbel"/>
              <a:buChar char="•"/>
              <a:tabLst>
                <a:tab pos="195580" algn="l"/>
              </a:tabLst>
            </a:pPr>
            <a:r>
              <a:rPr sz="2600" dirty="0">
                <a:latin typeface="Calibri"/>
                <a:cs typeface="Calibri"/>
              </a:rPr>
              <a:t>Yazı,</a:t>
            </a:r>
            <a:r>
              <a:rPr sz="2600" spc="50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görüntü,</a:t>
            </a:r>
            <a:r>
              <a:rPr sz="2600" spc="52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video</a:t>
            </a:r>
            <a:r>
              <a:rPr sz="2600" spc="509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gibi</a:t>
            </a:r>
            <a:r>
              <a:rPr sz="2600" spc="51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değişik</a:t>
            </a:r>
            <a:r>
              <a:rPr sz="2600" spc="49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verileri</a:t>
            </a:r>
            <a:r>
              <a:rPr sz="2600" spc="51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ve</a:t>
            </a:r>
            <a:r>
              <a:rPr sz="2600" spc="50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bunları</a:t>
            </a:r>
            <a:r>
              <a:rPr sz="2600" spc="50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içeren</a:t>
            </a:r>
            <a:r>
              <a:rPr sz="2600" spc="500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sayfaları </a:t>
            </a:r>
            <a:r>
              <a:rPr sz="2600" dirty="0">
                <a:latin typeface="Calibri"/>
                <a:cs typeface="Calibri"/>
              </a:rPr>
              <a:t>birbirine</a:t>
            </a:r>
            <a:r>
              <a:rPr sz="2600" spc="2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basitçe</a:t>
            </a:r>
            <a:r>
              <a:rPr sz="2600" spc="4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bağlamak,</a:t>
            </a:r>
            <a:r>
              <a:rPr sz="2600" spc="2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buna</a:t>
            </a:r>
            <a:r>
              <a:rPr sz="2600" spc="4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ek</a:t>
            </a:r>
            <a:r>
              <a:rPr sz="2600" spc="4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olarak</a:t>
            </a:r>
            <a:r>
              <a:rPr sz="2600" spc="4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söz</a:t>
            </a:r>
            <a:r>
              <a:rPr sz="2600" spc="4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konusu</a:t>
            </a:r>
            <a:r>
              <a:rPr sz="2600" spc="2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sayfaların</a:t>
            </a:r>
            <a:r>
              <a:rPr sz="2600" spc="45" dirty="0">
                <a:latin typeface="Calibri"/>
                <a:cs typeface="Calibri"/>
              </a:rPr>
              <a:t> </a:t>
            </a:r>
            <a:r>
              <a:rPr sz="2600" spc="-25" dirty="0">
                <a:latin typeface="Calibri"/>
                <a:cs typeface="Calibri"/>
              </a:rPr>
              <a:t>web </a:t>
            </a:r>
            <a:r>
              <a:rPr sz="2600" dirty="0">
                <a:latin typeface="Calibri"/>
                <a:cs typeface="Calibri"/>
              </a:rPr>
              <a:t>tarayıcısı</a:t>
            </a:r>
            <a:r>
              <a:rPr sz="2600" spc="64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yazılımları</a:t>
            </a:r>
            <a:r>
              <a:rPr sz="2600" spc="64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tarafından</a:t>
            </a:r>
            <a:r>
              <a:rPr sz="2600" spc="63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düzgün</a:t>
            </a:r>
            <a:r>
              <a:rPr sz="2600" spc="64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olarak</a:t>
            </a:r>
            <a:r>
              <a:rPr sz="2600" spc="64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görüntülenmesi</a:t>
            </a:r>
            <a:r>
              <a:rPr sz="2600" spc="640" dirty="0">
                <a:latin typeface="Calibri"/>
                <a:cs typeface="Calibri"/>
              </a:rPr>
              <a:t> </a:t>
            </a:r>
            <a:r>
              <a:rPr sz="2600" spc="-20" dirty="0">
                <a:latin typeface="Calibri"/>
                <a:cs typeface="Calibri"/>
              </a:rPr>
              <a:t>için </a:t>
            </a:r>
            <a:r>
              <a:rPr sz="2600" dirty="0">
                <a:latin typeface="Calibri"/>
                <a:cs typeface="Calibri"/>
              </a:rPr>
              <a:t>"tag"</a:t>
            </a:r>
            <a:r>
              <a:rPr sz="2600" spc="-5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ismi</a:t>
            </a:r>
            <a:r>
              <a:rPr sz="2600" spc="-4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verilen</a:t>
            </a:r>
            <a:r>
              <a:rPr sz="2600" spc="-5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çeşitli</a:t>
            </a:r>
            <a:r>
              <a:rPr sz="2600" spc="-50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etiketlerden</a:t>
            </a:r>
            <a:r>
              <a:rPr sz="2600" spc="-7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oluşur.</a:t>
            </a:r>
            <a:endParaRPr sz="2600">
              <a:latin typeface="Calibri"/>
              <a:cs typeface="Calibri"/>
            </a:endParaRPr>
          </a:p>
          <a:p>
            <a:pPr marL="194945" indent="-182245">
              <a:lnSpc>
                <a:spcPct val="100000"/>
              </a:lnSpc>
              <a:spcBef>
                <a:spcPts val="2305"/>
              </a:spcBef>
              <a:buClr>
                <a:srgbClr val="5B9BD4"/>
              </a:buClr>
              <a:buSzPct val="78846"/>
              <a:buFont typeface="Corbel"/>
              <a:buChar char="•"/>
              <a:tabLst>
                <a:tab pos="194945" algn="l"/>
              </a:tabLst>
            </a:pPr>
            <a:r>
              <a:rPr sz="2600" dirty="0">
                <a:latin typeface="Calibri"/>
                <a:cs typeface="Calibri"/>
              </a:rPr>
              <a:t>&lt;</a:t>
            </a:r>
            <a:r>
              <a:rPr sz="2600" spc="-7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&gt;</a:t>
            </a:r>
            <a:r>
              <a:rPr sz="2600" spc="-50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karakterleri</a:t>
            </a:r>
            <a:r>
              <a:rPr sz="2600" spc="-8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arasına</a:t>
            </a:r>
            <a:r>
              <a:rPr sz="2600" spc="-7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yazılan</a:t>
            </a:r>
            <a:r>
              <a:rPr sz="2600" spc="-6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etiketler</a:t>
            </a:r>
            <a:r>
              <a:rPr sz="2600" spc="-8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(tag)</a:t>
            </a:r>
            <a:r>
              <a:rPr sz="2600" spc="-6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kullanılır.</a:t>
            </a:r>
            <a:endParaRPr sz="26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19393" y="5904382"/>
            <a:ext cx="194945" cy="71310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r>
              <a:rPr sz="1200" spc="-10" dirty="0">
                <a:solidFill>
                  <a:srgbClr val="FFFFFF"/>
                </a:solidFill>
                <a:latin typeface="Times New Roman"/>
                <a:cs typeface="Times New Roman"/>
              </a:rPr>
              <a:t>22.09.2025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82600" y="170179"/>
            <a:ext cx="2787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24</a:t>
            </a:r>
            <a:endParaRPr sz="18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27556" y="669493"/>
            <a:ext cx="22669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05" dirty="0">
                <a:solidFill>
                  <a:srgbClr val="F88556"/>
                </a:solidFill>
                <a:latin typeface="Lucida Sans Unicode"/>
                <a:cs typeface="Lucida Sans Unicode"/>
              </a:rPr>
              <a:t>◤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338072" y="1411224"/>
            <a:ext cx="9813290" cy="62865"/>
          </a:xfrm>
          <a:custGeom>
            <a:avLst/>
            <a:gdLst/>
            <a:ahLst/>
            <a:cxnLst/>
            <a:rect l="l" t="t" r="r" b="b"/>
            <a:pathLst>
              <a:path w="9813290" h="62865">
                <a:moveTo>
                  <a:pt x="9813036" y="0"/>
                </a:moveTo>
                <a:lnTo>
                  <a:pt x="0" y="0"/>
                </a:lnTo>
                <a:lnTo>
                  <a:pt x="0" y="62484"/>
                </a:lnTo>
                <a:lnTo>
                  <a:pt x="9813036" y="62484"/>
                </a:lnTo>
                <a:lnTo>
                  <a:pt x="9813036" y="0"/>
                </a:lnTo>
                <a:close/>
              </a:path>
            </a:pathLst>
          </a:custGeom>
          <a:solidFill>
            <a:srgbClr val="F8855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132330">
              <a:lnSpc>
                <a:spcPct val="100000"/>
              </a:lnSpc>
              <a:spcBef>
                <a:spcPts val="105"/>
              </a:spcBef>
            </a:pPr>
            <a:r>
              <a:rPr spc="-20" dirty="0"/>
              <a:t>HTML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19393" y="5904382"/>
            <a:ext cx="194945" cy="71310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r>
              <a:rPr sz="1200" spc="-10" dirty="0">
                <a:solidFill>
                  <a:srgbClr val="FFFFFF"/>
                </a:solidFill>
                <a:latin typeface="Times New Roman"/>
                <a:cs typeface="Times New Roman"/>
              </a:rPr>
              <a:t>22.09.2025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82600" y="170179"/>
            <a:ext cx="2787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25</a:t>
            </a:r>
            <a:endParaRPr sz="1800">
              <a:latin typeface="Microsoft Sans Serif"/>
              <a:cs typeface="Microsoft Sans Serif"/>
            </a:endParaRPr>
          </a:p>
        </p:txBody>
      </p: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1350263" y="1520952"/>
          <a:ext cx="9848215" cy="51593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966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799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8155">
                <a:tc>
                  <a:txBody>
                    <a:bodyPr/>
                    <a:lstStyle/>
                    <a:p>
                      <a:pPr marL="160020">
                        <a:lnSpc>
                          <a:spcPts val="3215"/>
                        </a:lnSpc>
                      </a:pPr>
                      <a:r>
                        <a:rPr sz="2800" spc="-10" dirty="0">
                          <a:latin typeface="Calibri"/>
                          <a:cs typeface="Calibri"/>
                        </a:rPr>
                        <a:t>&lt;html&gt;</a:t>
                      </a:r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28575">
                      <a:solidFill>
                        <a:srgbClr val="F87084"/>
                      </a:solidFill>
                      <a:prstDash val="solid"/>
                    </a:lnL>
                    <a:lnR w="28575">
                      <a:solidFill>
                        <a:srgbClr val="F87084"/>
                      </a:solidFill>
                      <a:prstDash val="solid"/>
                    </a:lnR>
                    <a:lnT w="28575">
                      <a:solidFill>
                        <a:srgbClr val="F87084"/>
                      </a:solidFill>
                      <a:prstDash val="solid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60020">
                        <a:lnSpc>
                          <a:spcPts val="3190"/>
                        </a:lnSpc>
                      </a:pPr>
                      <a:r>
                        <a:rPr sz="2800" spc="-10" dirty="0">
                          <a:solidFill>
                            <a:srgbClr val="2C241F"/>
                          </a:solidFill>
                          <a:latin typeface="Calibri"/>
                          <a:cs typeface="Calibri"/>
                        </a:rPr>
                        <a:t>ornek.htm</a:t>
                      </a:r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28575">
                      <a:solidFill>
                        <a:srgbClr val="F87084"/>
                      </a:solidFill>
                      <a:prstDash val="solid"/>
                    </a:lnL>
                    <a:lnR w="28575">
                      <a:solidFill>
                        <a:srgbClr val="F87084"/>
                      </a:solidFill>
                      <a:prstDash val="solid"/>
                    </a:lnR>
                    <a:lnT w="28575">
                      <a:solidFill>
                        <a:srgbClr val="F87084"/>
                      </a:solidFill>
                      <a:prstDash val="solid"/>
                    </a:lnT>
                    <a:lnB w="28575">
                      <a:solidFill>
                        <a:srgbClr val="F87084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81220">
                <a:tc gridSpan="2">
                  <a:txBody>
                    <a:bodyPr/>
                    <a:lstStyle/>
                    <a:p>
                      <a:pPr marL="1005840">
                        <a:lnSpc>
                          <a:spcPct val="100000"/>
                        </a:lnSpc>
                        <a:spcBef>
                          <a:spcPts val="1115"/>
                        </a:spcBef>
                      </a:pPr>
                      <a:r>
                        <a:rPr sz="2800" spc="-10" dirty="0">
                          <a:latin typeface="Calibri"/>
                          <a:cs typeface="Calibri"/>
                        </a:rPr>
                        <a:t>&lt;head&gt;</a:t>
                      </a:r>
                      <a:endParaRPr sz="2800">
                        <a:latin typeface="Calibri"/>
                        <a:cs typeface="Calibri"/>
                      </a:endParaRPr>
                    </a:p>
                    <a:p>
                      <a:pPr marL="1920239">
                        <a:lnSpc>
                          <a:spcPct val="100000"/>
                        </a:lnSpc>
                        <a:spcBef>
                          <a:spcPts val="1670"/>
                        </a:spcBef>
                      </a:pPr>
                      <a:r>
                        <a:rPr sz="2800" dirty="0">
                          <a:latin typeface="Calibri"/>
                          <a:cs typeface="Calibri"/>
                        </a:rPr>
                        <a:t>&lt;title&gt;Örnek</a:t>
                      </a:r>
                      <a:r>
                        <a:rPr sz="2800" spc="-10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800" spc="-10" dirty="0">
                          <a:latin typeface="Calibri"/>
                          <a:cs typeface="Calibri"/>
                        </a:rPr>
                        <a:t>Başlık&lt;/title&gt;</a:t>
                      </a:r>
                      <a:endParaRPr sz="2800">
                        <a:latin typeface="Calibri"/>
                        <a:cs typeface="Calibri"/>
                      </a:endParaRPr>
                    </a:p>
                    <a:p>
                      <a:pPr marL="1005840">
                        <a:lnSpc>
                          <a:spcPct val="100000"/>
                        </a:lnSpc>
                        <a:spcBef>
                          <a:spcPts val="1660"/>
                        </a:spcBef>
                      </a:pPr>
                      <a:r>
                        <a:rPr sz="2800" spc="-10" dirty="0">
                          <a:latin typeface="Calibri"/>
                          <a:cs typeface="Calibri"/>
                        </a:rPr>
                        <a:t>&lt;/head&gt;</a:t>
                      </a:r>
                      <a:endParaRPr sz="2800">
                        <a:latin typeface="Calibri"/>
                        <a:cs typeface="Calibri"/>
                      </a:endParaRPr>
                    </a:p>
                    <a:p>
                      <a:pPr marL="1005840">
                        <a:lnSpc>
                          <a:spcPct val="100000"/>
                        </a:lnSpc>
                        <a:spcBef>
                          <a:spcPts val="1664"/>
                        </a:spcBef>
                      </a:pPr>
                      <a:r>
                        <a:rPr sz="2800" spc="-10" dirty="0">
                          <a:latin typeface="Calibri"/>
                          <a:cs typeface="Calibri"/>
                        </a:rPr>
                        <a:t>&lt;body&gt;</a:t>
                      </a:r>
                      <a:endParaRPr sz="2800">
                        <a:latin typeface="Calibri"/>
                        <a:cs typeface="Calibri"/>
                      </a:endParaRPr>
                    </a:p>
                    <a:p>
                      <a:pPr marL="1920239">
                        <a:lnSpc>
                          <a:spcPct val="100000"/>
                        </a:lnSpc>
                        <a:spcBef>
                          <a:spcPts val="1670"/>
                        </a:spcBef>
                      </a:pPr>
                      <a:r>
                        <a:rPr sz="2800" spc="-10" dirty="0">
                          <a:latin typeface="Calibri"/>
                          <a:cs typeface="Calibri"/>
                        </a:rPr>
                        <a:t>&lt;p&gt;MERHABA&lt;/p&gt;</a:t>
                      </a:r>
                      <a:endParaRPr sz="2800">
                        <a:latin typeface="Calibri"/>
                        <a:cs typeface="Calibri"/>
                      </a:endParaRPr>
                    </a:p>
                    <a:p>
                      <a:pPr marL="1005840">
                        <a:lnSpc>
                          <a:spcPct val="100000"/>
                        </a:lnSpc>
                        <a:spcBef>
                          <a:spcPts val="1655"/>
                        </a:spcBef>
                      </a:pPr>
                      <a:r>
                        <a:rPr sz="2800" spc="-10" dirty="0">
                          <a:latin typeface="Calibri"/>
                          <a:cs typeface="Calibri"/>
                        </a:rPr>
                        <a:t>&lt;/body&gt;</a:t>
                      </a:r>
                      <a:endParaRPr sz="2800">
                        <a:latin typeface="Calibri"/>
                        <a:cs typeface="Calibri"/>
                      </a:endParaRPr>
                    </a:p>
                    <a:p>
                      <a:pPr marL="160020">
                        <a:lnSpc>
                          <a:spcPct val="100000"/>
                        </a:lnSpc>
                        <a:spcBef>
                          <a:spcPts val="1675"/>
                        </a:spcBef>
                      </a:pPr>
                      <a:r>
                        <a:rPr sz="2800" spc="-10" dirty="0">
                          <a:latin typeface="Calibri"/>
                          <a:cs typeface="Calibri"/>
                        </a:rPr>
                        <a:t>&lt;/html&gt;</a:t>
                      </a:r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141605" marB="0">
                    <a:lnL w="28575">
                      <a:solidFill>
                        <a:srgbClr val="F87084"/>
                      </a:solidFill>
                      <a:prstDash val="solid"/>
                    </a:lnL>
                    <a:lnR w="28575">
                      <a:solidFill>
                        <a:srgbClr val="F87084"/>
                      </a:solidFill>
                      <a:prstDash val="solid"/>
                    </a:lnR>
                    <a:lnB w="28575">
                      <a:solidFill>
                        <a:srgbClr val="F87084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27556" y="669493"/>
            <a:ext cx="22669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05" dirty="0">
                <a:solidFill>
                  <a:srgbClr val="F88556"/>
                </a:solidFill>
                <a:latin typeface="Lucida Sans Unicode"/>
                <a:cs typeface="Lucida Sans Unicode"/>
              </a:rPr>
              <a:t>◤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338072" y="1411224"/>
            <a:ext cx="9813290" cy="62865"/>
          </a:xfrm>
          <a:custGeom>
            <a:avLst/>
            <a:gdLst/>
            <a:ahLst/>
            <a:cxnLst/>
            <a:rect l="l" t="t" r="r" b="b"/>
            <a:pathLst>
              <a:path w="9813290" h="62865">
                <a:moveTo>
                  <a:pt x="9813036" y="0"/>
                </a:moveTo>
                <a:lnTo>
                  <a:pt x="0" y="0"/>
                </a:lnTo>
                <a:lnTo>
                  <a:pt x="0" y="62484"/>
                </a:lnTo>
                <a:lnTo>
                  <a:pt x="9813036" y="62484"/>
                </a:lnTo>
                <a:lnTo>
                  <a:pt x="9813036" y="0"/>
                </a:lnTo>
                <a:close/>
              </a:path>
            </a:pathLst>
          </a:custGeom>
          <a:solidFill>
            <a:srgbClr val="F8855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462519" y="718261"/>
            <a:ext cx="356679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Web</a:t>
            </a:r>
            <a:r>
              <a:rPr spc="-160" dirty="0"/>
              <a:t> </a:t>
            </a:r>
            <a:r>
              <a:rPr spc="-50" dirty="0"/>
              <a:t>Tarayıcılar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49873" y="6011367"/>
            <a:ext cx="194945" cy="695960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r>
              <a:rPr sz="1200" spc="-10" dirty="0">
                <a:solidFill>
                  <a:srgbClr val="FFFFFF"/>
                </a:solidFill>
                <a:latin typeface="Times New Roman"/>
                <a:cs typeface="Times New Roman"/>
              </a:rPr>
              <a:t>22.09.2025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27380" y="113792"/>
            <a:ext cx="1809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25" dirty="0">
                <a:solidFill>
                  <a:srgbClr val="FFFFFF"/>
                </a:solidFill>
                <a:latin typeface="Calibri"/>
                <a:cs typeface="Calibri"/>
              </a:rPr>
              <a:t>26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358900" y="1422552"/>
            <a:ext cx="9540240" cy="25774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marR="408940" indent="-457200">
              <a:lnSpc>
                <a:spcPct val="118900"/>
              </a:lnSpc>
              <a:spcBef>
                <a:spcPts val="100"/>
              </a:spcBef>
              <a:buClr>
                <a:srgbClr val="5A9AD3"/>
              </a:buClr>
              <a:buSzPct val="78571"/>
              <a:buFont typeface="Wingdings"/>
              <a:buChar char=""/>
              <a:tabLst>
                <a:tab pos="469900" algn="l"/>
                <a:tab pos="2280920" algn="l"/>
              </a:tabLst>
            </a:pPr>
            <a:r>
              <a:rPr sz="2800" spc="-45" dirty="0">
                <a:latin typeface="Calibri"/>
                <a:cs typeface="Calibri"/>
              </a:rPr>
              <a:t>İnternette</a:t>
            </a:r>
            <a:r>
              <a:rPr sz="2800" spc="-114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yer</a:t>
            </a:r>
            <a:r>
              <a:rPr sz="2800" spc="-13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alan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dokümanların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yazıldığı</a:t>
            </a:r>
            <a:r>
              <a:rPr sz="2800" spc="-10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HTML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belgelerini, </a:t>
            </a:r>
            <a:r>
              <a:rPr sz="2800" spc="-20" dirty="0">
                <a:latin typeface="Calibri"/>
                <a:cs typeface="Calibri"/>
              </a:rPr>
              <a:t>resimleri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ve</a:t>
            </a:r>
            <a:r>
              <a:rPr sz="2800" dirty="0">
                <a:latin typeface="Calibri"/>
                <a:cs typeface="Calibri"/>
              </a:rPr>
              <a:t>	</a:t>
            </a:r>
            <a:r>
              <a:rPr sz="2800" spc="-25" dirty="0">
                <a:latin typeface="Calibri"/>
                <a:cs typeface="Calibri"/>
              </a:rPr>
              <a:t>benzeri</a:t>
            </a:r>
            <a:r>
              <a:rPr sz="2800" spc="-12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belgeleri</a:t>
            </a:r>
            <a:r>
              <a:rPr sz="2800" spc="-114" dirty="0">
                <a:latin typeface="Calibri"/>
                <a:cs typeface="Calibri"/>
              </a:rPr>
              <a:t> </a:t>
            </a:r>
            <a:r>
              <a:rPr sz="2800" spc="-30" dirty="0">
                <a:latin typeface="Calibri"/>
                <a:cs typeface="Calibri"/>
              </a:rPr>
              <a:t>ekranınızda</a:t>
            </a:r>
            <a:r>
              <a:rPr sz="2800" spc="-9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görmenizi</a:t>
            </a:r>
            <a:r>
              <a:rPr sz="2800" spc="-11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sağlayan </a:t>
            </a:r>
            <a:r>
              <a:rPr sz="2800" dirty="0">
                <a:latin typeface="Calibri"/>
                <a:cs typeface="Calibri"/>
              </a:rPr>
              <a:t>aracı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programlardır.</a:t>
            </a:r>
            <a:endParaRPr sz="2800">
              <a:latin typeface="Calibri"/>
              <a:cs typeface="Calibri"/>
            </a:endParaRPr>
          </a:p>
          <a:p>
            <a:pPr marL="469900" marR="5080" indent="-457200">
              <a:lnSpc>
                <a:spcPct val="118900"/>
              </a:lnSpc>
              <a:spcBef>
                <a:spcPts val="110"/>
              </a:spcBef>
              <a:buClr>
                <a:srgbClr val="5A9AD3"/>
              </a:buClr>
              <a:buSzPct val="78571"/>
              <a:buFont typeface="Wingdings"/>
              <a:buChar char=""/>
              <a:tabLst>
                <a:tab pos="469900" algn="l"/>
                <a:tab pos="2397760" algn="l"/>
              </a:tabLst>
            </a:pPr>
            <a:r>
              <a:rPr sz="2800" spc="-20" dirty="0">
                <a:latin typeface="Calibri"/>
                <a:cs typeface="Calibri"/>
              </a:rPr>
              <a:t>Google</a:t>
            </a:r>
            <a:r>
              <a:rPr sz="2800" spc="-114" dirty="0">
                <a:latin typeface="Calibri"/>
                <a:cs typeface="Calibri"/>
              </a:rPr>
              <a:t> </a:t>
            </a:r>
            <a:r>
              <a:rPr sz="2800" spc="-30" dirty="0">
                <a:latin typeface="Calibri"/>
                <a:cs typeface="Calibri"/>
              </a:rPr>
              <a:t>Chrome,</a:t>
            </a:r>
            <a:r>
              <a:rPr sz="2800" spc="-9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Edge</a:t>
            </a:r>
            <a:r>
              <a:rPr sz="2800" spc="-105" dirty="0">
                <a:latin typeface="Calibri"/>
                <a:cs typeface="Calibri"/>
              </a:rPr>
              <a:t> </a:t>
            </a:r>
            <a:r>
              <a:rPr sz="2800" spc="-35" dirty="0">
                <a:latin typeface="Calibri"/>
                <a:cs typeface="Calibri"/>
              </a:rPr>
              <a:t>(İnternet</a:t>
            </a:r>
            <a:r>
              <a:rPr sz="2800" spc="-114" dirty="0">
                <a:latin typeface="Calibri"/>
                <a:cs typeface="Calibri"/>
              </a:rPr>
              <a:t> </a:t>
            </a:r>
            <a:r>
              <a:rPr sz="2800" spc="-35" dirty="0">
                <a:latin typeface="Calibri"/>
                <a:cs typeface="Calibri"/>
              </a:rPr>
              <a:t>Explorer),</a:t>
            </a:r>
            <a:r>
              <a:rPr sz="2800" spc="-105" dirty="0">
                <a:latin typeface="Calibri"/>
                <a:cs typeface="Calibri"/>
              </a:rPr>
              <a:t> </a:t>
            </a:r>
            <a:r>
              <a:rPr sz="2800" spc="-30" dirty="0">
                <a:latin typeface="Calibri"/>
                <a:cs typeface="Calibri"/>
              </a:rPr>
              <a:t>Mozilla</a:t>
            </a:r>
            <a:r>
              <a:rPr sz="2800" spc="-100" dirty="0">
                <a:latin typeface="Calibri"/>
                <a:cs typeface="Calibri"/>
              </a:rPr>
              <a:t> </a:t>
            </a:r>
            <a:r>
              <a:rPr sz="2800" spc="-45" dirty="0">
                <a:latin typeface="Calibri"/>
                <a:cs typeface="Calibri"/>
              </a:rPr>
              <a:t>Firefox,</a:t>
            </a:r>
            <a:r>
              <a:rPr sz="2800" spc="-9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Opera, Apple</a:t>
            </a:r>
            <a:r>
              <a:rPr sz="2800" spc="-14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Safari,</a:t>
            </a:r>
            <a:r>
              <a:rPr sz="2800" dirty="0">
                <a:latin typeface="Calibri"/>
                <a:cs typeface="Calibri"/>
              </a:rPr>
              <a:t>	</a:t>
            </a:r>
            <a:r>
              <a:rPr sz="2800" spc="-55" dirty="0">
                <a:latin typeface="Calibri"/>
                <a:cs typeface="Calibri"/>
              </a:rPr>
              <a:t>Yandex,</a:t>
            </a:r>
            <a:r>
              <a:rPr sz="2800" spc="-100" dirty="0">
                <a:latin typeface="Calibri"/>
                <a:cs typeface="Calibri"/>
              </a:rPr>
              <a:t> </a:t>
            </a:r>
            <a:r>
              <a:rPr sz="2800" spc="-40" dirty="0">
                <a:latin typeface="Calibri"/>
                <a:cs typeface="Calibri"/>
              </a:rPr>
              <a:t>Brave,</a:t>
            </a:r>
            <a:r>
              <a:rPr sz="2800" spc="-11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Vivaldi</a:t>
            </a:r>
            <a:endParaRPr sz="2800">
              <a:latin typeface="Calibri"/>
              <a:cs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066800" y="4212335"/>
            <a:ext cx="9924415" cy="2440305"/>
            <a:chOff x="1066800" y="4212335"/>
            <a:chExt cx="9924415" cy="2440305"/>
          </a:xfrm>
        </p:grpSpPr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597140" y="4285487"/>
              <a:ext cx="1005840" cy="98298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71116" y="5454395"/>
              <a:ext cx="935736" cy="920496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994660" y="5362955"/>
              <a:ext cx="1194815" cy="1092708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66800" y="4212335"/>
              <a:ext cx="6252972" cy="1207008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925811" y="4212335"/>
              <a:ext cx="1065276" cy="1042416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878823" y="4212335"/>
              <a:ext cx="943355" cy="1114044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1568958" y="5380481"/>
              <a:ext cx="2879090" cy="1271270"/>
            </a:xfrm>
            <a:custGeom>
              <a:avLst/>
              <a:gdLst/>
              <a:ahLst/>
              <a:cxnLst/>
              <a:rect l="l" t="t" r="r" b="b"/>
              <a:pathLst>
                <a:path w="2879090" h="1271270">
                  <a:moveTo>
                    <a:pt x="2878836" y="0"/>
                  </a:moveTo>
                  <a:lnTo>
                    <a:pt x="0" y="0"/>
                  </a:lnTo>
                  <a:lnTo>
                    <a:pt x="0" y="1271016"/>
                  </a:lnTo>
                  <a:lnTo>
                    <a:pt x="2878836" y="1271016"/>
                  </a:lnTo>
                  <a:lnTo>
                    <a:pt x="287883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568958" y="5380481"/>
              <a:ext cx="2879090" cy="1271270"/>
            </a:xfrm>
            <a:custGeom>
              <a:avLst/>
              <a:gdLst/>
              <a:ahLst/>
              <a:cxnLst/>
              <a:rect l="l" t="t" r="r" b="b"/>
              <a:pathLst>
                <a:path w="2879090" h="1271270">
                  <a:moveTo>
                    <a:pt x="0" y="1271016"/>
                  </a:moveTo>
                  <a:lnTo>
                    <a:pt x="2878836" y="1271016"/>
                  </a:lnTo>
                  <a:lnTo>
                    <a:pt x="2878836" y="0"/>
                  </a:lnTo>
                  <a:lnTo>
                    <a:pt x="0" y="0"/>
                  </a:lnTo>
                  <a:lnTo>
                    <a:pt x="0" y="1271016"/>
                  </a:lnTo>
                  <a:close/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1912366" y="5645607"/>
            <a:ext cx="8627110" cy="8794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Microsoft Sans Serif"/>
                <a:cs typeface="Microsoft Sans Serif"/>
              </a:rPr>
              <a:t>Dünya’da;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%66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Chrome,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%18</a:t>
            </a:r>
            <a:r>
              <a:rPr sz="2000" spc="-2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Safari,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%5</a:t>
            </a:r>
            <a:r>
              <a:rPr sz="2000" spc="-3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Edge,</a:t>
            </a:r>
            <a:r>
              <a:rPr sz="2000" spc="-2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%3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Firefox,</a:t>
            </a:r>
            <a:r>
              <a:rPr sz="2000" spc="-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%3</a:t>
            </a:r>
            <a:r>
              <a:rPr sz="2000" spc="1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Opera</a:t>
            </a:r>
            <a:endParaRPr sz="20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2000" dirty="0">
                <a:latin typeface="Microsoft Sans Serif"/>
                <a:cs typeface="Microsoft Sans Serif"/>
              </a:rPr>
              <a:t>Türkiye’de;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%74</a:t>
            </a:r>
            <a:r>
              <a:rPr sz="2000" spc="-3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Chrome,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%12</a:t>
            </a:r>
            <a:r>
              <a:rPr sz="2000" spc="-3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Safari,</a:t>
            </a:r>
            <a:r>
              <a:rPr sz="2000" spc="-3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%4</a:t>
            </a:r>
            <a:r>
              <a:rPr sz="2000" spc="-65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Yandex,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%3</a:t>
            </a:r>
            <a:r>
              <a:rPr sz="2000" spc="-3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Samsung,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%2.5</a:t>
            </a:r>
            <a:r>
              <a:rPr sz="2000" spc="25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Edge</a:t>
            </a:r>
            <a:endParaRPr sz="20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229"/>
              </a:spcBef>
            </a:pPr>
            <a:r>
              <a:rPr sz="1400" i="1" dirty="0">
                <a:latin typeface="Arial"/>
                <a:cs typeface="Arial"/>
              </a:rPr>
              <a:t>Kasım</a:t>
            </a:r>
            <a:r>
              <a:rPr sz="1400" i="1" spc="-15" dirty="0">
                <a:latin typeface="Arial"/>
                <a:cs typeface="Arial"/>
              </a:rPr>
              <a:t> </a:t>
            </a:r>
            <a:r>
              <a:rPr sz="1400" i="1" dirty="0">
                <a:latin typeface="Arial"/>
                <a:cs typeface="Arial"/>
              </a:rPr>
              <a:t>2024</a:t>
            </a:r>
            <a:r>
              <a:rPr sz="1400" i="1" spc="10" dirty="0">
                <a:latin typeface="Arial"/>
                <a:cs typeface="Arial"/>
              </a:rPr>
              <a:t> </a:t>
            </a:r>
            <a:r>
              <a:rPr sz="1400" i="1" dirty="0">
                <a:latin typeface="Arial"/>
                <a:cs typeface="Arial"/>
              </a:rPr>
              <a:t>-</a:t>
            </a:r>
            <a:r>
              <a:rPr sz="1400" i="1" spc="-10" dirty="0">
                <a:latin typeface="Arial"/>
                <a:cs typeface="Arial"/>
              </a:rPr>
              <a:t> </a:t>
            </a:r>
            <a:r>
              <a:rPr sz="1400" i="1" dirty="0">
                <a:latin typeface="Arial"/>
                <a:cs typeface="Arial"/>
              </a:rPr>
              <a:t>Kaynak:</a:t>
            </a:r>
            <a:r>
              <a:rPr sz="1400" i="1" spc="70" dirty="0">
                <a:latin typeface="Arial"/>
                <a:cs typeface="Arial"/>
              </a:rPr>
              <a:t> </a:t>
            </a:r>
            <a:r>
              <a:rPr sz="1400" i="1" u="sng" spc="-20" dirty="0">
                <a:solidFill>
                  <a:srgbClr val="B87669"/>
                </a:solidFill>
                <a:uFill>
                  <a:solidFill>
                    <a:srgbClr val="0461C0"/>
                  </a:solidFill>
                </a:uFill>
                <a:latin typeface="Arial"/>
                <a:cs typeface="Arial"/>
                <a:hlinkClick r:id="rId8"/>
              </a:rPr>
              <a:t>https://gs.statcounter.com/browser-market-</a:t>
            </a:r>
            <a:r>
              <a:rPr sz="1400" i="1" u="sng" spc="-10" dirty="0">
                <a:solidFill>
                  <a:srgbClr val="B87669"/>
                </a:solidFill>
                <a:uFill>
                  <a:solidFill>
                    <a:srgbClr val="0461C0"/>
                  </a:solidFill>
                </a:uFill>
                <a:latin typeface="Arial"/>
                <a:cs typeface="Arial"/>
                <a:hlinkClick r:id="rId8"/>
              </a:rPr>
              <a:t>share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04316" y="0"/>
            <a:ext cx="10400030" cy="6858000"/>
            <a:chOff x="1004316" y="0"/>
            <a:chExt cx="10400030" cy="6858000"/>
          </a:xfrm>
        </p:grpSpPr>
        <p:sp>
          <p:nvSpPr>
            <p:cNvPr id="3" name="object 3"/>
            <p:cNvSpPr/>
            <p:nvPr/>
          </p:nvSpPr>
          <p:spPr>
            <a:xfrm>
              <a:off x="1004316" y="0"/>
              <a:ext cx="10372725" cy="6858000"/>
            </a:xfrm>
            <a:custGeom>
              <a:avLst/>
              <a:gdLst/>
              <a:ahLst/>
              <a:cxnLst/>
              <a:rect l="l" t="t" r="r" b="b"/>
              <a:pathLst>
                <a:path w="10372725" h="6858000">
                  <a:moveTo>
                    <a:pt x="10372344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10372344" y="6858000"/>
                  </a:lnTo>
                  <a:lnTo>
                    <a:pt x="1037234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1376659" y="0"/>
              <a:ext cx="27940" cy="6858000"/>
            </a:xfrm>
            <a:custGeom>
              <a:avLst/>
              <a:gdLst/>
              <a:ahLst/>
              <a:cxnLst/>
              <a:rect l="l" t="t" r="r" b="b"/>
              <a:pathLst>
                <a:path w="27940" h="6858000">
                  <a:moveTo>
                    <a:pt x="27431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27431" y="6858000"/>
                  </a:lnTo>
                  <a:lnTo>
                    <a:pt x="27431" y="0"/>
                  </a:lnTo>
                  <a:close/>
                </a:path>
              </a:pathLst>
            </a:custGeom>
            <a:solidFill>
              <a:srgbClr val="F8855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1127556" y="669493"/>
            <a:ext cx="22669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05" dirty="0">
                <a:solidFill>
                  <a:srgbClr val="F88556"/>
                </a:solidFill>
                <a:latin typeface="Lucida Sans Unicode"/>
                <a:cs typeface="Lucida Sans Unicode"/>
              </a:rPr>
              <a:t>◤</a:t>
            </a:r>
            <a:endParaRPr sz="1800">
              <a:latin typeface="Lucida Sans Unicode"/>
              <a:cs typeface="Lucida Sans Unicode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1045463" y="387095"/>
            <a:ext cx="10106025" cy="6198235"/>
            <a:chOff x="1045463" y="387095"/>
            <a:chExt cx="10106025" cy="6198235"/>
          </a:xfrm>
        </p:grpSpPr>
        <p:sp>
          <p:nvSpPr>
            <p:cNvPr id="7" name="object 7"/>
            <p:cNvSpPr/>
            <p:nvPr/>
          </p:nvSpPr>
          <p:spPr>
            <a:xfrm>
              <a:off x="1338072" y="1411223"/>
              <a:ext cx="9813290" cy="62865"/>
            </a:xfrm>
            <a:custGeom>
              <a:avLst/>
              <a:gdLst/>
              <a:ahLst/>
              <a:cxnLst/>
              <a:rect l="l" t="t" r="r" b="b"/>
              <a:pathLst>
                <a:path w="9813290" h="62865">
                  <a:moveTo>
                    <a:pt x="9813036" y="0"/>
                  </a:moveTo>
                  <a:lnTo>
                    <a:pt x="0" y="0"/>
                  </a:lnTo>
                  <a:lnTo>
                    <a:pt x="0" y="62484"/>
                  </a:lnTo>
                  <a:lnTo>
                    <a:pt x="9813036" y="62484"/>
                  </a:lnTo>
                  <a:lnTo>
                    <a:pt x="9813036" y="0"/>
                  </a:lnTo>
                  <a:close/>
                </a:path>
              </a:pathLst>
            </a:custGeom>
            <a:solidFill>
              <a:srgbClr val="F8855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86655" y="387095"/>
              <a:ext cx="3549396" cy="190652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68323" y="2581656"/>
              <a:ext cx="3226307" cy="207416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183880" y="2581656"/>
              <a:ext cx="2961131" cy="2071116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55235" y="2584703"/>
              <a:ext cx="3342132" cy="2071116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951987" y="4782311"/>
              <a:ext cx="2807208" cy="1767839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45463" y="3980687"/>
              <a:ext cx="755904" cy="675132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608575" y="3907536"/>
              <a:ext cx="694944" cy="647700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226563" y="5638799"/>
              <a:ext cx="714756" cy="862584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381487" y="3884675"/>
              <a:ext cx="729996" cy="649224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071616" y="4782311"/>
              <a:ext cx="2807208" cy="1802892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964168" y="5792724"/>
              <a:ext cx="699516" cy="696468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206740" y="388619"/>
              <a:ext cx="2938272" cy="1924812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349483" y="1511807"/>
              <a:ext cx="795527" cy="790956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449873" y="6011367"/>
            <a:ext cx="194945" cy="695960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r>
              <a:rPr sz="1200" spc="-10" dirty="0">
                <a:solidFill>
                  <a:srgbClr val="FFFFFF"/>
                </a:solidFill>
                <a:latin typeface="Times New Roman"/>
                <a:cs typeface="Times New Roman"/>
              </a:rPr>
              <a:t>22.09.2025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27380" y="113792"/>
            <a:ext cx="1809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25" dirty="0">
                <a:solidFill>
                  <a:srgbClr val="FFFFFF"/>
                </a:solidFill>
                <a:latin typeface="Calibri"/>
                <a:cs typeface="Calibri"/>
              </a:rPr>
              <a:t>27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1088136" y="376427"/>
            <a:ext cx="3226435" cy="1826260"/>
            <a:chOff x="1088136" y="376427"/>
            <a:chExt cx="3226435" cy="1826260"/>
          </a:xfrm>
        </p:grpSpPr>
        <p:pic>
          <p:nvPicPr>
            <p:cNvPr id="24" name="object 24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88136" y="376427"/>
              <a:ext cx="3226308" cy="1825752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293876" y="1467611"/>
              <a:ext cx="661415" cy="64617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27556" y="669493"/>
            <a:ext cx="22669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05" dirty="0">
                <a:solidFill>
                  <a:srgbClr val="F88556"/>
                </a:solidFill>
                <a:latin typeface="Lucida Sans Unicode"/>
                <a:cs typeface="Lucida Sans Unicode"/>
              </a:rPr>
              <a:t>◤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325372" y="718261"/>
            <a:ext cx="983869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5809615" algn="l"/>
              </a:tabLst>
            </a:pPr>
            <a:r>
              <a:rPr b="0" u="heavy" dirty="0">
                <a:uFill>
                  <a:solidFill>
                    <a:srgbClr val="F88556"/>
                  </a:solidFill>
                </a:uFill>
                <a:latin typeface="Times New Roman"/>
                <a:cs typeface="Times New Roman"/>
              </a:rPr>
              <a:t>	</a:t>
            </a:r>
            <a:r>
              <a:rPr u="heavy" dirty="0">
                <a:uFill>
                  <a:solidFill>
                    <a:srgbClr val="F88556"/>
                  </a:solidFill>
                </a:uFill>
              </a:rPr>
              <a:t>Arama</a:t>
            </a:r>
            <a:r>
              <a:rPr u="heavy" spc="-125" dirty="0">
                <a:uFill>
                  <a:solidFill>
                    <a:srgbClr val="F88556"/>
                  </a:solidFill>
                </a:uFill>
              </a:rPr>
              <a:t> </a:t>
            </a:r>
            <a:r>
              <a:rPr u="heavy" spc="-10" dirty="0">
                <a:uFill>
                  <a:solidFill>
                    <a:srgbClr val="F88556"/>
                  </a:solidFill>
                </a:uFill>
              </a:rPr>
              <a:t>Motorları 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69900" indent="-457200" algn="just">
              <a:lnSpc>
                <a:spcPct val="100000"/>
              </a:lnSpc>
              <a:spcBef>
                <a:spcPts val="95"/>
              </a:spcBef>
              <a:buClr>
                <a:srgbClr val="5B9BD4"/>
              </a:buClr>
              <a:buSzPct val="80357"/>
              <a:buFont typeface="Wingdings"/>
              <a:buChar char=""/>
              <a:tabLst>
                <a:tab pos="469900" algn="l"/>
              </a:tabLst>
            </a:pPr>
            <a:r>
              <a:rPr sz="2800" dirty="0"/>
              <a:t>Arama</a:t>
            </a:r>
            <a:r>
              <a:rPr sz="2800" spc="260" dirty="0"/>
              <a:t> </a:t>
            </a:r>
            <a:r>
              <a:rPr sz="2800" dirty="0"/>
              <a:t>motoru,</a:t>
            </a:r>
            <a:r>
              <a:rPr sz="2800" spc="260" dirty="0"/>
              <a:t> </a:t>
            </a:r>
            <a:r>
              <a:rPr sz="2800" dirty="0"/>
              <a:t>İnternet</a:t>
            </a:r>
            <a:r>
              <a:rPr sz="2800" spc="275" dirty="0"/>
              <a:t> </a:t>
            </a:r>
            <a:r>
              <a:rPr sz="2800" dirty="0"/>
              <a:t>üzerinde</a:t>
            </a:r>
            <a:r>
              <a:rPr sz="2800" spc="285" dirty="0"/>
              <a:t> </a:t>
            </a:r>
            <a:r>
              <a:rPr sz="2800" dirty="0"/>
              <a:t>bulunan</a:t>
            </a:r>
            <a:r>
              <a:rPr sz="2800" spc="265" dirty="0"/>
              <a:t> </a:t>
            </a:r>
            <a:r>
              <a:rPr sz="2800" dirty="0"/>
              <a:t>içeriği</a:t>
            </a:r>
            <a:r>
              <a:rPr sz="2800" spc="265" dirty="0"/>
              <a:t> </a:t>
            </a:r>
            <a:r>
              <a:rPr sz="2800" dirty="0"/>
              <a:t>aramak</a:t>
            </a:r>
            <a:r>
              <a:rPr sz="2800" spc="280" dirty="0"/>
              <a:t> </a:t>
            </a:r>
            <a:r>
              <a:rPr sz="2800" spc="-20" dirty="0"/>
              <a:t>için</a:t>
            </a:r>
            <a:endParaRPr sz="2800"/>
          </a:p>
          <a:p>
            <a:pPr marL="469900" marR="5715" algn="just">
              <a:lnSpc>
                <a:spcPct val="103899"/>
              </a:lnSpc>
              <a:spcBef>
                <a:spcPts val="15"/>
              </a:spcBef>
            </a:pPr>
            <a:r>
              <a:rPr sz="2800" dirty="0"/>
              <a:t>kullanılan</a:t>
            </a:r>
            <a:r>
              <a:rPr sz="2800" spc="345" dirty="0"/>
              <a:t>  </a:t>
            </a:r>
            <a:r>
              <a:rPr sz="2800" dirty="0"/>
              <a:t>bir</a:t>
            </a:r>
            <a:r>
              <a:rPr sz="2800" spc="360" dirty="0"/>
              <a:t>  </a:t>
            </a:r>
            <a:r>
              <a:rPr sz="2800" dirty="0"/>
              <a:t>mekanizmadır.</a:t>
            </a:r>
            <a:r>
              <a:rPr sz="2800" spc="360" dirty="0"/>
              <a:t>  </a:t>
            </a:r>
            <a:r>
              <a:rPr sz="2800" dirty="0"/>
              <a:t>Üç</a:t>
            </a:r>
            <a:r>
              <a:rPr sz="2800" spc="360" dirty="0"/>
              <a:t>  </a:t>
            </a:r>
            <a:r>
              <a:rPr sz="2800" dirty="0"/>
              <a:t>bileşenden</a:t>
            </a:r>
            <a:r>
              <a:rPr sz="2800" spc="360" dirty="0"/>
              <a:t>  </a:t>
            </a:r>
            <a:r>
              <a:rPr sz="2800" dirty="0"/>
              <a:t>oluşur:</a:t>
            </a:r>
            <a:r>
              <a:rPr sz="2800" spc="360" dirty="0"/>
              <a:t>  </a:t>
            </a:r>
            <a:r>
              <a:rPr sz="2800" spc="-25" dirty="0"/>
              <a:t>web </a:t>
            </a:r>
            <a:r>
              <a:rPr sz="2800" dirty="0"/>
              <a:t>robotu,</a:t>
            </a:r>
            <a:r>
              <a:rPr sz="2800" spc="-85" dirty="0"/>
              <a:t> </a:t>
            </a:r>
            <a:r>
              <a:rPr sz="2800" dirty="0"/>
              <a:t>arama</a:t>
            </a:r>
            <a:r>
              <a:rPr sz="2800" spc="-114" dirty="0"/>
              <a:t> </a:t>
            </a:r>
            <a:r>
              <a:rPr sz="2800" dirty="0"/>
              <a:t>indeksi</a:t>
            </a:r>
            <a:r>
              <a:rPr sz="2800" spc="-75" dirty="0"/>
              <a:t> </a:t>
            </a:r>
            <a:r>
              <a:rPr sz="2800" dirty="0"/>
              <a:t>ve</a:t>
            </a:r>
            <a:r>
              <a:rPr sz="2800" spc="-114" dirty="0"/>
              <a:t> </a:t>
            </a:r>
            <a:r>
              <a:rPr sz="2800" dirty="0"/>
              <a:t>kullanıcı</a:t>
            </a:r>
            <a:r>
              <a:rPr sz="2800" spc="-75" dirty="0"/>
              <a:t> </a:t>
            </a:r>
            <a:r>
              <a:rPr sz="2800" spc="-10" dirty="0"/>
              <a:t>arabirimi.</a:t>
            </a:r>
            <a:endParaRPr sz="2800"/>
          </a:p>
          <a:p>
            <a:pPr marL="698500" marR="5080" lvl="1" indent="-457200" algn="just">
              <a:lnSpc>
                <a:spcPct val="104000"/>
              </a:lnSpc>
              <a:spcBef>
                <a:spcPts val="800"/>
              </a:spcBef>
              <a:buClr>
                <a:srgbClr val="5B9BD4"/>
              </a:buClr>
              <a:buSzPct val="80357"/>
              <a:buFont typeface="Wingdings"/>
              <a:buChar char=""/>
              <a:tabLst>
                <a:tab pos="698500" algn="l"/>
              </a:tabLst>
            </a:pPr>
            <a:r>
              <a:rPr sz="2800" b="1" dirty="0">
                <a:solidFill>
                  <a:srgbClr val="F87084"/>
                </a:solidFill>
                <a:latin typeface="Calibri"/>
                <a:cs typeface="Calibri"/>
              </a:rPr>
              <a:t>Robot</a:t>
            </a:r>
            <a:r>
              <a:rPr sz="2800" b="1" spc="130" dirty="0">
                <a:solidFill>
                  <a:srgbClr val="F87084"/>
                </a:solidFill>
                <a:latin typeface="Calibri"/>
                <a:cs typeface="Calibri"/>
              </a:rPr>
              <a:t>  </a:t>
            </a:r>
            <a:r>
              <a:rPr sz="2800" dirty="0">
                <a:latin typeface="Calibri"/>
                <a:cs typeface="Calibri"/>
              </a:rPr>
              <a:t>internet</a:t>
            </a:r>
            <a:r>
              <a:rPr sz="2800" spc="130" dirty="0">
                <a:latin typeface="Calibri"/>
                <a:cs typeface="Calibri"/>
              </a:rPr>
              <a:t>  </a:t>
            </a:r>
            <a:r>
              <a:rPr sz="2800" dirty="0">
                <a:latin typeface="Calibri"/>
                <a:cs typeface="Calibri"/>
              </a:rPr>
              <a:t>üzerinde</a:t>
            </a:r>
            <a:r>
              <a:rPr sz="2800" spc="135" dirty="0">
                <a:latin typeface="Calibri"/>
                <a:cs typeface="Calibri"/>
              </a:rPr>
              <a:t>  </a:t>
            </a:r>
            <a:r>
              <a:rPr sz="2800" dirty="0">
                <a:latin typeface="Calibri"/>
                <a:cs typeface="Calibri"/>
              </a:rPr>
              <a:t>bulunan</a:t>
            </a:r>
            <a:r>
              <a:rPr sz="2800" spc="130" dirty="0">
                <a:latin typeface="Calibri"/>
                <a:cs typeface="Calibri"/>
              </a:rPr>
              <a:t>  </a:t>
            </a:r>
            <a:r>
              <a:rPr sz="2800" dirty="0">
                <a:latin typeface="Calibri"/>
                <a:cs typeface="Calibri"/>
              </a:rPr>
              <a:t>web</a:t>
            </a:r>
            <a:r>
              <a:rPr sz="2800" spc="130" dirty="0">
                <a:latin typeface="Calibri"/>
                <a:cs typeface="Calibri"/>
              </a:rPr>
              <a:t>  </a:t>
            </a:r>
            <a:r>
              <a:rPr sz="2800" dirty="0">
                <a:latin typeface="Calibri"/>
                <a:cs typeface="Calibri"/>
              </a:rPr>
              <a:t>sitelerini,</a:t>
            </a:r>
            <a:r>
              <a:rPr sz="2800" spc="130" dirty="0">
                <a:latin typeface="Calibri"/>
                <a:cs typeface="Calibri"/>
              </a:rPr>
              <a:t>  </a:t>
            </a:r>
            <a:r>
              <a:rPr sz="2800" spc="-10" dirty="0">
                <a:latin typeface="Calibri"/>
                <a:cs typeface="Calibri"/>
              </a:rPr>
              <a:t>sitelerin </a:t>
            </a:r>
            <a:r>
              <a:rPr sz="2800" dirty="0">
                <a:latin typeface="Calibri"/>
                <a:cs typeface="Calibri"/>
              </a:rPr>
              <a:t>birbirlerine</a:t>
            </a:r>
            <a:r>
              <a:rPr sz="2800" spc="70" dirty="0">
                <a:latin typeface="Calibri"/>
                <a:cs typeface="Calibri"/>
              </a:rPr>
              <a:t>  </a:t>
            </a:r>
            <a:r>
              <a:rPr sz="2800" dirty="0">
                <a:latin typeface="Calibri"/>
                <a:cs typeface="Calibri"/>
              </a:rPr>
              <a:t>verdiği</a:t>
            </a:r>
            <a:r>
              <a:rPr sz="2800" spc="55" dirty="0">
                <a:latin typeface="Calibri"/>
                <a:cs typeface="Calibri"/>
              </a:rPr>
              <a:t>  </a:t>
            </a:r>
            <a:r>
              <a:rPr sz="2800" dirty="0">
                <a:latin typeface="Calibri"/>
                <a:cs typeface="Calibri"/>
              </a:rPr>
              <a:t>bağlantıları</a:t>
            </a:r>
            <a:r>
              <a:rPr sz="2800" spc="65" dirty="0">
                <a:latin typeface="Calibri"/>
                <a:cs typeface="Calibri"/>
              </a:rPr>
              <a:t>  </a:t>
            </a:r>
            <a:r>
              <a:rPr sz="2800" dirty="0">
                <a:latin typeface="Calibri"/>
                <a:cs typeface="Calibri"/>
              </a:rPr>
              <a:t>kullanarak</a:t>
            </a:r>
            <a:r>
              <a:rPr sz="2800" spc="70" dirty="0">
                <a:latin typeface="Calibri"/>
                <a:cs typeface="Calibri"/>
              </a:rPr>
              <a:t>  </a:t>
            </a:r>
            <a:r>
              <a:rPr sz="2800" dirty="0">
                <a:latin typeface="Calibri"/>
                <a:cs typeface="Calibri"/>
              </a:rPr>
              <a:t>otomatik</a:t>
            </a:r>
            <a:r>
              <a:rPr sz="2800" spc="60" dirty="0">
                <a:latin typeface="Calibri"/>
                <a:cs typeface="Calibri"/>
              </a:rPr>
              <a:t>  </a:t>
            </a:r>
            <a:r>
              <a:rPr sz="2800" spc="-10" dirty="0">
                <a:latin typeface="Calibri"/>
                <a:cs typeface="Calibri"/>
              </a:rPr>
              <a:t>olarak </a:t>
            </a:r>
            <a:r>
              <a:rPr sz="2800" dirty="0">
                <a:latin typeface="Calibri"/>
                <a:cs typeface="Calibri"/>
              </a:rPr>
              <a:t>gezer</a:t>
            </a:r>
            <a:r>
              <a:rPr sz="2800" spc="-11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ve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bu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sayfa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içeriklerini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saklar.</a:t>
            </a:r>
            <a:endParaRPr sz="2800">
              <a:latin typeface="Calibri"/>
              <a:cs typeface="Calibri"/>
            </a:endParaRPr>
          </a:p>
          <a:p>
            <a:pPr marL="698500" marR="5080" lvl="1" indent="-457200" algn="just">
              <a:lnSpc>
                <a:spcPct val="104400"/>
              </a:lnSpc>
              <a:spcBef>
                <a:spcPts val="585"/>
              </a:spcBef>
              <a:buClr>
                <a:srgbClr val="5B9BD4"/>
              </a:buClr>
              <a:buSzPct val="80357"/>
              <a:buFont typeface="Wingdings"/>
              <a:buChar char=""/>
              <a:tabLst>
                <a:tab pos="698500" algn="l"/>
              </a:tabLst>
            </a:pPr>
            <a:r>
              <a:rPr sz="2800" dirty="0">
                <a:latin typeface="Calibri"/>
                <a:cs typeface="Calibri"/>
              </a:rPr>
              <a:t>Bu</a:t>
            </a:r>
            <a:r>
              <a:rPr sz="2800" spc="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içerik</a:t>
            </a:r>
            <a:r>
              <a:rPr sz="2800" spc="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daha</a:t>
            </a:r>
            <a:r>
              <a:rPr sz="2800" spc="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sonra</a:t>
            </a:r>
            <a:r>
              <a:rPr sz="2800" spc="65" dirty="0"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F87084"/>
                </a:solidFill>
                <a:latin typeface="Calibri"/>
                <a:cs typeface="Calibri"/>
              </a:rPr>
              <a:t>indekslenerek</a:t>
            </a:r>
            <a:r>
              <a:rPr sz="2800" b="1" spc="80" dirty="0">
                <a:solidFill>
                  <a:srgbClr val="F87084"/>
                </a:solidFill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hızlı</a:t>
            </a:r>
            <a:r>
              <a:rPr sz="2800" spc="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bir</a:t>
            </a:r>
            <a:r>
              <a:rPr sz="2800" spc="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şekilde</a:t>
            </a:r>
            <a:r>
              <a:rPr sz="2800" spc="6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aranabilir </a:t>
            </a:r>
            <a:r>
              <a:rPr sz="2800" dirty="0">
                <a:latin typeface="Calibri"/>
                <a:cs typeface="Calibri"/>
              </a:rPr>
              <a:t>hale</a:t>
            </a:r>
            <a:r>
              <a:rPr sz="2800" spc="-10" dirty="0">
                <a:latin typeface="Calibri"/>
                <a:cs typeface="Calibri"/>
              </a:rPr>
              <a:t> getirilir.</a:t>
            </a:r>
            <a:endParaRPr sz="2800">
              <a:latin typeface="Calibri"/>
              <a:cs typeface="Calibri"/>
            </a:endParaRPr>
          </a:p>
          <a:p>
            <a:pPr marL="698500" marR="5715" lvl="1" indent="-457200" algn="just">
              <a:lnSpc>
                <a:spcPct val="103899"/>
              </a:lnSpc>
              <a:spcBef>
                <a:spcPts val="600"/>
              </a:spcBef>
              <a:buClr>
                <a:srgbClr val="5B9BD4"/>
              </a:buClr>
              <a:buSzPct val="80357"/>
              <a:buFont typeface="Wingdings"/>
              <a:buChar char=""/>
              <a:tabLst>
                <a:tab pos="698500" algn="l"/>
              </a:tabLst>
            </a:pPr>
            <a:r>
              <a:rPr sz="2800" b="1" dirty="0">
                <a:solidFill>
                  <a:srgbClr val="F87084"/>
                </a:solidFill>
                <a:latin typeface="Calibri"/>
                <a:cs typeface="Calibri"/>
              </a:rPr>
              <a:t>Kullanıcı</a:t>
            </a:r>
            <a:r>
              <a:rPr sz="2800" b="1" spc="650" dirty="0">
                <a:solidFill>
                  <a:srgbClr val="F87084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F87084"/>
                </a:solidFill>
                <a:latin typeface="Calibri"/>
                <a:cs typeface="Calibri"/>
              </a:rPr>
              <a:t>arabirimi</a:t>
            </a:r>
            <a:r>
              <a:rPr sz="2800" b="1" spc="650" dirty="0">
                <a:solidFill>
                  <a:srgbClr val="F87084"/>
                </a:solidFill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ise</a:t>
            </a:r>
            <a:r>
              <a:rPr sz="2800" spc="63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bu</a:t>
            </a:r>
            <a:r>
              <a:rPr sz="2800" spc="63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oluşturulan</a:t>
            </a:r>
            <a:r>
              <a:rPr sz="2800" spc="6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indeksin</a:t>
            </a:r>
            <a:r>
              <a:rPr sz="2800" spc="62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aranmasını sağlar.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19393" y="5904382"/>
            <a:ext cx="194945" cy="71310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r>
              <a:rPr sz="1200" spc="-10" dirty="0">
                <a:solidFill>
                  <a:srgbClr val="FFFFFF"/>
                </a:solidFill>
                <a:latin typeface="Times New Roman"/>
                <a:cs typeface="Times New Roman"/>
              </a:rPr>
              <a:t>22.09.2025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82600" y="170179"/>
            <a:ext cx="2787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28</a:t>
            </a:r>
            <a:endParaRPr sz="1800">
              <a:latin typeface="Microsoft Sans Serif"/>
              <a:cs typeface="Microsoft Sans Serif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75232" y="196595"/>
            <a:ext cx="1606295" cy="1155191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27556" y="669493"/>
            <a:ext cx="22669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05" dirty="0">
                <a:solidFill>
                  <a:srgbClr val="F88556"/>
                </a:solidFill>
                <a:latin typeface="Lucida Sans Unicode"/>
                <a:cs typeface="Lucida Sans Unicode"/>
              </a:rPr>
              <a:t>◤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325372" y="718261"/>
            <a:ext cx="983869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5809615" algn="l"/>
              </a:tabLst>
            </a:pPr>
            <a:r>
              <a:rPr b="0" u="heavy" dirty="0">
                <a:uFill>
                  <a:solidFill>
                    <a:srgbClr val="F88556"/>
                  </a:solidFill>
                </a:uFill>
                <a:latin typeface="Times New Roman"/>
                <a:cs typeface="Times New Roman"/>
              </a:rPr>
              <a:t>	</a:t>
            </a:r>
            <a:r>
              <a:rPr u="heavy" dirty="0">
                <a:uFill>
                  <a:solidFill>
                    <a:srgbClr val="F88556"/>
                  </a:solidFill>
                </a:uFill>
              </a:rPr>
              <a:t>Arama</a:t>
            </a:r>
            <a:r>
              <a:rPr u="heavy" spc="-125" dirty="0">
                <a:uFill>
                  <a:solidFill>
                    <a:srgbClr val="F88556"/>
                  </a:solidFill>
                </a:uFill>
              </a:rPr>
              <a:t> </a:t>
            </a:r>
            <a:r>
              <a:rPr u="heavy" spc="-10" dirty="0">
                <a:uFill>
                  <a:solidFill>
                    <a:srgbClr val="F88556"/>
                  </a:solidFill>
                </a:uFill>
              </a:rPr>
              <a:t>Motorları 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510664" y="1500378"/>
            <a:ext cx="9516745" cy="838835"/>
          </a:xfrm>
          <a:prstGeom prst="rect">
            <a:avLst/>
          </a:prstGeom>
        </p:spPr>
        <p:txBody>
          <a:bodyPr vert="horz" wrap="square" lIns="0" tIns="57785" rIns="0" bIns="0" rtlCol="0">
            <a:spAutoFit/>
          </a:bodyPr>
          <a:lstStyle/>
          <a:p>
            <a:pPr marL="12700" marR="5080">
              <a:lnSpc>
                <a:spcPts val="3050"/>
              </a:lnSpc>
              <a:spcBef>
                <a:spcPts val="455"/>
              </a:spcBef>
              <a:tabLst>
                <a:tab pos="1939289" algn="l"/>
                <a:tab pos="2480310" algn="l"/>
                <a:tab pos="3785870" algn="l"/>
                <a:tab pos="4874260" algn="l"/>
                <a:tab pos="7136130" algn="l"/>
                <a:tab pos="8181975" algn="l"/>
              </a:tabLst>
            </a:pPr>
            <a:r>
              <a:rPr sz="2800" spc="-10" dirty="0">
                <a:latin typeface="Calibri"/>
                <a:cs typeface="Calibri"/>
              </a:rPr>
              <a:t>Günümüzde</a:t>
            </a:r>
            <a:r>
              <a:rPr sz="2800" dirty="0">
                <a:latin typeface="Calibri"/>
                <a:cs typeface="Calibri"/>
              </a:rPr>
              <a:t>	</a:t>
            </a:r>
            <a:r>
              <a:rPr sz="2800" spc="-25" dirty="0">
                <a:latin typeface="Calibri"/>
                <a:cs typeface="Calibri"/>
              </a:rPr>
              <a:t>en</a:t>
            </a:r>
            <a:r>
              <a:rPr sz="2800" dirty="0">
                <a:latin typeface="Calibri"/>
                <a:cs typeface="Calibri"/>
              </a:rPr>
              <a:t>	</a:t>
            </a:r>
            <a:r>
              <a:rPr sz="2800" spc="-10" dirty="0">
                <a:latin typeface="Calibri"/>
                <a:cs typeface="Calibri"/>
              </a:rPr>
              <a:t>popüler</a:t>
            </a:r>
            <a:r>
              <a:rPr sz="2800" dirty="0">
                <a:latin typeface="Calibri"/>
                <a:cs typeface="Calibri"/>
              </a:rPr>
              <a:t>	</a:t>
            </a:r>
            <a:r>
              <a:rPr sz="2800" spc="-10" dirty="0">
                <a:latin typeface="Calibri"/>
                <a:cs typeface="Calibri"/>
              </a:rPr>
              <a:t>arama</a:t>
            </a:r>
            <a:r>
              <a:rPr sz="2800" dirty="0">
                <a:latin typeface="Calibri"/>
                <a:cs typeface="Calibri"/>
              </a:rPr>
              <a:t>	</a:t>
            </a:r>
            <a:r>
              <a:rPr sz="2800" spc="-10" dirty="0">
                <a:latin typeface="Calibri"/>
                <a:cs typeface="Calibri"/>
              </a:rPr>
              <a:t>motorlarından</a:t>
            </a:r>
            <a:r>
              <a:rPr sz="2800" dirty="0">
                <a:latin typeface="Calibri"/>
                <a:cs typeface="Calibri"/>
              </a:rPr>
              <a:t>	</a:t>
            </a:r>
            <a:r>
              <a:rPr sz="2800" spc="-10" dirty="0">
                <a:latin typeface="Calibri"/>
                <a:cs typeface="Calibri"/>
              </a:rPr>
              <a:t>birkaç</a:t>
            </a:r>
            <a:r>
              <a:rPr sz="2800" dirty="0">
                <a:latin typeface="Calibri"/>
                <a:cs typeface="Calibri"/>
              </a:rPr>
              <a:t>	</a:t>
            </a:r>
            <a:r>
              <a:rPr sz="2800" spc="-20" dirty="0">
                <a:latin typeface="Calibri"/>
                <a:cs typeface="Calibri"/>
              </a:rPr>
              <a:t>tanesinin </a:t>
            </a:r>
            <a:r>
              <a:rPr sz="2800" dirty="0">
                <a:latin typeface="Calibri"/>
                <a:cs typeface="Calibri"/>
              </a:rPr>
              <a:t>adresleri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ve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logoları;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87805" y="2314237"/>
            <a:ext cx="3357879" cy="3781425"/>
          </a:xfrm>
          <a:prstGeom prst="rect">
            <a:avLst/>
          </a:prstGeom>
        </p:spPr>
        <p:txBody>
          <a:bodyPr vert="horz" wrap="square" lIns="0" tIns="121920" rIns="0" bIns="0" rtlCol="0">
            <a:spAutoFit/>
          </a:bodyPr>
          <a:lstStyle/>
          <a:p>
            <a:pPr marL="469265" indent="-456565">
              <a:lnSpc>
                <a:spcPct val="100000"/>
              </a:lnSpc>
              <a:spcBef>
                <a:spcPts val="960"/>
              </a:spcBef>
              <a:buClr>
                <a:srgbClr val="5B9BD4"/>
              </a:buClr>
              <a:buSzPct val="80357"/>
              <a:buFont typeface="Wingdings"/>
              <a:buChar char=""/>
              <a:tabLst>
                <a:tab pos="469265" algn="l"/>
              </a:tabLst>
            </a:pPr>
            <a:r>
              <a:rPr sz="2800" u="sng" spc="-10" dirty="0">
                <a:solidFill>
                  <a:srgbClr val="B87669"/>
                </a:solidFill>
                <a:uFill>
                  <a:solidFill>
                    <a:srgbClr val="B87669"/>
                  </a:solidFill>
                </a:uFill>
                <a:latin typeface="Calibri"/>
                <a:cs typeface="Calibri"/>
                <a:hlinkClick r:id="rId2"/>
              </a:rPr>
              <a:t>www.google.com.tr</a:t>
            </a:r>
            <a:endParaRPr sz="2800">
              <a:latin typeface="Calibri"/>
              <a:cs typeface="Calibri"/>
            </a:endParaRPr>
          </a:p>
          <a:p>
            <a:pPr marL="469265" indent="-456565">
              <a:lnSpc>
                <a:spcPct val="100000"/>
              </a:lnSpc>
              <a:spcBef>
                <a:spcPts val="865"/>
              </a:spcBef>
              <a:buClr>
                <a:srgbClr val="5B9BD4"/>
              </a:buClr>
              <a:buSzPct val="80357"/>
              <a:buFont typeface="Wingdings"/>
              <a:buChar char=""/>
              <a:tabLst>
                <a:tab pos="469265" algn="l"/>
              </a:tabLst>
            </a:pPr>
            <a:r>
              <a:rPr sz="2800" u="sng" spc="-30" dirty="0">
                <a:solidFill>
                  <a:srgbClr val="B87669"/>
                </a:solidFill>
                <a:uFill>
                  <a:solidFill>
                    <a:srgbClr val="B87669"/>
                  </a:solidFill>
                </a:uFill>
                <a:latin typeface="Calibri"/>
                <a:cs typeface="Calibri"/>
                <a:hlinkClick r:id="rId3"/>
              </a:rPr>
              <a:t>www.yandex.com.tr</a:t>
            </a:r>
            <a:endParaRPr sz="2800">
              <a:latin typeface="Calibri"/>
              <a:cs typeface="Calibri"/>
            </a:endParaRPr>
          </a:p>
          <a:p>
            <a:pPr marL="469265" indent="-456565">
              <a:lnSpc>
                <a:spcPct val="100000"/>
              </a:lnSpc>
              <a:spcBef>
                <a:spcPts val="865"/>
              </a:spcBef>
              <a:buClr>
                <a:srgbClr val="5B9BD4"/>
              </a:buClr>
              <a:buSzPct val="80357"/>
              <a:buFont typeface="Wingdings"/>
              <a:buChar char=""/>
              <a:tabLst>
                <a:tab pos="469265" algn="l"/>
              </a:tabLst>
            </a:pPr>
            <a:r>
              <a:rPr sz="2800" u="sng" spc="-10" dirty="0">
                <a:solidFill>
                  <a:srgbClr val="B87669"/>
                </a:solidFill>
                <a:uFill>
                  <a:solidFill>
                    <a:srgbClr val="B87669"/>
                  </a:solidFill>
                </a:uFill>
                <a:latin typeface="Calibri"/>
                <a:cs typeface="Calibri"/>
                <a:hlinkClick r:id="rId4"/>
              </a:rPr>
              <a:t>www.yahoo.com</a:t>
            </a:r>
            <a:endParaRPr sz="2800">
              <a:latin typeface="Calibri"/>
              <a:cs typeface="Calibri"/>
            </a:endParaRPr>
          </a:p>
          <a:p>
            <a:pPr marL="469265" indent="-456565">
              <a:lnSpc>
                <a:spcPct val="100000"/>
              </a:lnSpc>
              <a:spcBef>
                <a:spcPts val="865"/>
              </a:spcBef>
              <a:buClr>
                <a:srgbClr val="5B9BD4"/>
              </a:buClr>
              <a:buSzPct val="80357"/>
              <a:buFont typeface="Wingdings"/>
              <a:buChar char=""/>
              <a:tabLst>
                <a:tab pos="469265" algn="l"/>
              </a:tabLst>
            </a:pPr>
            <a:r>
              <a:rPr sz="2800" u="sng" spc="-10" dirty="0">
                <a:solidFill>
                  <a:srgbClr val="B87669"/>
                </a:solidFill>
                <a:uFill>
                  <a:solidFill>
                    <a:srgbClr val="B87669"/>
                  </a:solidFill>
                </a:uFill>
                <a:latin typeface="Calibri"/>
                <a:cs typeface="Calibri"/>
                <a:hlinkClick r:id="rId5"/>
              </a:rPr>
              <a:t>www.bing.com.tr</a:t>
            </a:r>
            <a:endParaRPr sz="2800">
              <a:latin typeface="Calibri"/>
              <a:cs typeface="Calibri"/>
            </a:endParaRPr>
          </a:p>
          <a:p>
            <a:pPr marL="469265" indent="-456565">
              <a:lnSpc>
                <a:spcPct val="100000"/>
              </a:lnSpc>
              <a:spcBef>
                <a:spcPts val="865"/>
              </a:spcBef>
              <a:buClr>
                <a:srgbClr val="5B9BD4"/>
              </a:buClr>
              <a:buSzPct val="80357"/>
              <a:buFont typeface="Wingdings"/>
              <a:buChar char=""/>
              <a:tabLst>
                <a:tab pos="469265" algn="l"/>
              </a:tabLst>
            </a:pPr>
            <a:r>
              <a:rPr sz="2800" u="sng" spc="-10" dirty="0">
                <a:solidFill>
                  <a:srgbClr val="B87669"/>
                </a:solidFill>
                <a:uFill>
                  <a:solidFill>
                    <a:srgbClr val="B87669"/>
                  </a:solidFill>
                </a:uFill>
                <a:latin typeface="Calibri"/>
                <a:cs typeface="Calibri"/>
                <a:hlinkClick r:id="rId6"/>
              </a:rPr>
              <a:t>www.altavista.com</a:t>
            </a:r>
            <a:endParaRPr sz="2800">
              <a:latin typeface="Calibri"/>
              <a:cs typeface="Calibri"/>
            </a:endParaRPr>
          </a:p>
          <a:p>
            <a:pPr marL="469265" indent="-456565">
              <a:lnSpc>
                <a:spcPct val="100000"/>
              </a:lnSpc>
              <a:spcBef>
                <a:spcPts val="865"/>
              </a:spcBef>
              <a:buClr>
                <a:srgbClr val="5B9BD4"/>
              </a:buClr>
              <a:buSzPct val="80357"/>
              <a:buFont typeface="Wingdings"/>
              <a:buChar char=""/>
              <a:tabLst>
                <a:tab pos="469265" algn="l"/>
              </a:tabLst>
            </a:pPr>
            <a:r>
              <a:rPr sz="2800" u="sng" spc="-10" dirty="0">
                <a:solidFill>
                  <a:srgbClr val="B87669"/>
                </a:solidFill>
                <a:uFill>
                  <a:solidFill>
                    <a:srgbClr val="B87669"/>
                  </a:solidFill>
                </a:uFill>
                <a:latin typeface="Calibri"/>
                <a:cs typeface="Calibri"/>
                <a:hlinkClick r:id="rId7"/>
              </a:rPr>
              <a:t>www.ask.com</a:t>
            </a:r>
            <a:endParaRPr sz="2800">
              <a:latin typeface="Calibri"/>
              <a:cs typeface="Calibri"/>
            </a:endParaRPr>
          </a:p>
          <a:p>
            <a:pPr marL="469265" indent="-456565">
              <a:lnSpc>
                <a:spcPct val="100000"/>
              </a:lnSpc>
              <a:spcBef>
                <a:spcPts val="865"/>
              </a:spcBef>
              <a:buClr>
                <a:srgbClr val="5B9BD4"/>
              </a:buClr>
              <a:buSzPct val="80357"/>
              <a:buFont typeface="Wingdings"/>
              <a:buChar char=""/>
              <a:tabLst>
                <a:tab pos="469265" algn="l"/>
              </a:tabLst>
            </a:pPr>
            <a:r>
              <a:rPr sz="2800" u="sng" spc="-10" dirty="0">
                <a:solidFill>
                  <a:srgbClr val="B87669"/>
                </a:solidFill>
                <a:uFill>
                  <a:solidFill>
                    <a:srgbClr val="B87669"/>
                  </a:solidFill>
                </a:uFill>
                <a:latin typeface="Calibri"/>
                <a:cs typeface="Calibri"/>
                <a:hlinkClick r:id="rId8"/>
              </a:rPr>
              <a:t>www.baidu.com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19393" y="5904382"/>
            <a:ext cx="194945" cy="71310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r>
              <a:rPr sz="1200" spc="-10" dirty="0">
                <a:solidFill>
                  <a:srgbClr val="FFFFFF"/>
                </a:solidFill>
                <a:latin typeface="Times New Roman"/>
                <a:cs typeface="Times New Roman"/>
              </a:rPr>
              <a:t>22.09.2025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82600" y="170179"/>
            <a:ext cx="2787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29</a:t>
            </a:r>
            <a:endParaRPr sz="1800">
              <a:latin typeface="Microsoft Sans Serif"/>
              <a:cs typeface="Microsoft Sans Serif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5963411" y="2628900"/>
            <a:ext cx="4939665" cy="4011295"/>
            <a:chOff x="5963411" y="2628900"/>
            <a:chExt cx="4939665" cy="4011295"/>
          </a:xfrm>
        </p:grpSpPr>
        <p:pic>
          <p:nvPicPr>
            <p:cNvPr id="9" name="object 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926067" y="3899916"/>
              <a:ext cx="1783079" cy="652272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366503" y="5324855"/>
              <a:ext cx="1223772" cy="684276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894063" y="2628900"/>
              <a:ext cx="1694687" cy="771144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092183" y="4549139"/>
              <a:ext cx="1758696" cy="720852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732519" y="3473196"/>
              <a:ext cx="2170176" cy="408431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979407" y="5993891"/>
              <a:ext cx="1905000" cy="646176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963411" y="3101340"/>
              <a:ext cx="1219199" cy="1217675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4903723" y="4344670"/>
            <a:ext cx="3475990" cy="9404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2200" b="1" spc="-10" dirty="0">
                <a:latin typeface="Arial"/>
                <a:cs typeface="Arial"/>
              </a:rPr>
              <a:t>ChatGPT</a:t>
            </a:r>
            <a:endParaRPr sz="2200">
              <a:latin typeface="Arial"/>
              <a:cs typeface="Arial"/>
            </a:endParaRPr>
          </a:p>
          <a:p>
            <a:pPr algn="ctr">
              <a:lnSpc>
                <a:spcPts val="2155"/>
              </a:lnSpc>
              <a:spcBef>
                <a:spcPts val="15"/>
              </a:spcBef>
            </a:pPr>
            <a:r>
              <a:rPr sz="1800" b="1" spc="-10" dirty="0">
                <a:latin typeface="Arial"/>
                <a:cs typeface="Arial"/>
              </a:rPr>
              <a:t>OpenAI</a:t>
            </a:r>
            <a:endParaRPr sz="1800">
              <a:latin typeface="Arial"/>
              <a:cs typeface="Arial"/>
            </a:endParaRPr>
          </a:p>
          <a:p>
            <a:pPr algn="ctr">
              <a:lnSpc>
                <a:spcPts val="2395"/>
              </a:lnSpc>
            </a:pPr>
            <a:r>
              <a:rPr sz="2000" b="1" u="sng" spc="-10" dirty="0">
                <a:solidFill>
                  <a:srgbClr val="B87669"/>
                </a:solidFill>
                <a:uFill>
                  <a:solidFill>
                    <a:srgbClr val="B87669"/>
                  </a:solidFill>
                </a:uFill>
                <a:latin typeface="Arial"/>
                <a:cs typeface="Arial"/>
                <a:hlinkClick r:id="rId16"/>
              </a:rPr>
              <a:t>https://chat.openai.com/chat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17" name="object 17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8596883" y="1682495"/>
            <a:ext cx="2439924" cy="142951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27556" y="669493"/>
            <a:ext cx="22669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05" dirty="0">
                <a:solidFill>
                  <a:srgbClr val="F88556"/>
                </a:solidFill>
                <a:latin typeface="Lucida Sans Unicode"/>
                <a:cs typeface="Lucida Sans Unicode"/>
              </a:rPr>
              <a:t>◤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338072" y="1411224"/>
            <a:ext cx="9813290" cy="62865"/>
          </a:xfrm>
          <a:custGeom>
            <a:avLst/>
            <a:gdLst/>
            <a:ahLst/>
            <a:cxnLst/>
            <a:rect l="l" t="t" r="r" b="b"/>
            <a:pathLst>
              <a:path w="9813290" h="62865">
                <a:moveTo>
                  <a:pt x="9813036" y="0"/>
                </a:moveTo>
                <a:lnTo>
                  <a:pt x="0" y="0"/>
                </a:lnTo>
                <a:lnTo>
                  <a:pt x="0" y="62484"/>
                </a:lnTo>
                <a:lnTo>
                  <a:pt x="9813036" y="62484"/>
                </a:lnTo>
                <a:lnTo>
                  <a:pt x="9813036" y="0"/>
                </a:lnTo>
                <a:close/>
              </a:path>
            </a:pathLst>
          </a:custGeom>
          <a:solidFill>
            <a:srgbClr val="F8855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450328" y="722833"/>
            <a:ext cx="357886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İnternet</a:t>
            </a:r>
            <a:r>
              <a:rPr spc="-175" dirty="0"/>
              <a:t> </a:t>
            </a:r>
            <a:r>
              <a:rPr spc="-10" dirty="0"/>
              <a:t>Nedir?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19393" y="5904382"/>
            <a:ext cx="194945" cy="71310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r>
              <a:rPr sz="1200" spc="-10" dirty="0">
                <a:solidFill>
                  <a:srgbClr val="FFFFFF"/>
                </a:solidFill>
                <a:latin typeface="Times New Roman"/>
                <a:cs typeface="Times New Roman"/>
              </a:rPr>
              <a:t>22.09.2025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12140" y="212852"/>
            <a:ext cx="10287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0" dirty="0">
                <a:solidFill>
                  <a:srgbClr val="FFFFFF"/>
                </a:solidFill>
                <a:latin typeface="Calibri"/>
                <a:cs typeface="Calibri"/>
              </a:rPr>
              <a:t>3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2104644" y="1336542"/>
            <a:ext cx="8159750" cy="5521960"/>
            <a:chOff x="2104644" y="1336542"/>
            <a:chExt cx="8159750" cy="5521960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04644" y="1336542"/>
              <a:ext cx="8159496" cy="5521457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01240" y="1533144"/>
              <a:ext cx="7589519" cy="504596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27556" y="669493"/>
            <a:ext cx="22669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05" dirty="0">
                <a:solidFill>
                  <a:srgbClr val="F88556"/>
                </a:solidFill>
                <a:latin typeface="Lucida Sans Unicode"/>
                <a:cs typeface="Lucida Sans Unicode"/>
              </a:rPr>
              <a:t>◤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325372" y="718261"/>
            <a:ext cx="983869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5809615" algn="l"/>
              </a:tabLst>
            </a:pPr>
            <a:r>
              <a:rPr b="0" u="heavy" dirty="0">
                <a:uFill>
                  <a:solidFill>
                    <a:srgbClr val="F88556"/>
                  </a:solidFill>
                </a:uFill>
                <a:latin typeface="Times New Roman"/>
                <a:cs typeface="Times New Roman"/>
              </a:rPr>
              <a:t>	</a:t>
            </a:r>
            <a:r>
              <a:rPr u="heavy" dirty="0">
                <a:uFill>
                  <a:solidFill>
                    <a:srgbClr val="F88556"/>
                  </a:solidFill>
                </a:uFill>
              </a:rPr>
              <a:t>Arama</a:t>
            </a:r>
            <a:r>
              <a:rPr u="heavy" spc="-125" dirty="0">
                <a:uFill>
                  <a:solidFill>
                    <a:srgbClr val="F88556"/>
                  </a:solidFill>
                </a:uFill>
              </a:rPr>
              <a:t> </a:t>
            </a:r>
            <a:r>
              <a:rPr u="heavy" spc="-10" dirty="0">
                <a:uFill>
                  <a:solidFill>
                    <a:srgbClr val="F88556"/>
                  </a:solidFill>
                </a:uFill>
              </a:rPr>
              <a:t>Motorları 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487805" y="1414780"/>
            <a:ext cx="9544685" cy="5001260"/>
          </a:xfrm>
          <a:prstGeom prst="rect">
            <a:avLst/>
          </a:prstGeom>
        </p:spPr>
        <p:txBody>
          <a:bodyPr vert="horz" wrap="square" lIns="0" tIns="1879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80"/>
              </a:spcBef>
            </a:pPr>
            <a:r>
              <a:rPr sz="2400" spc="-10" dirty="0">
                <a:latin typeface="Calibri"/>
                <a:cs typeface="Calibri"/>
              </a:rPr>
              <a:t>İnternette</a:t>
            </a:r>
            <a:r>
              <a:rPr sz="2400" spc="-9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arama</a:t>
            </a:r>
            <a:r>
              <a:rPr sz="2400" spc="-1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yaparken</a:t>
            </a:r>
            <a:r>
              <a:rPr sz="2400" spc="-9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dikkat</a:t>
            </a:r>
            <a:r>
              <a:rPr sz="2400" spc="-10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edilmesi</a:t>
            </a:r>
            <a:r>
              <a:rPr sz="2400" spc="-9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gereken</a:t>
            </a:r>
            <a:r>
              <a:rPr sz="2400" spc="-9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noktalar;</a:t>
            </a:r>
            <a:endParaRPr sz="2400">
              <a:latin typeface="Calibri"/>
              <a:cs typeface="Calibri"/>
            </a:endParaRPr>
          </a:p>
          <a:p>
            <a:pPr marL="650875" marR="1082040" indent="-410209">
              <a:lnSpc>
                <a:spcPct val="140800"/>
              </a:lnSpc>
              <a:spcBef>
                <a:spcPts val="204"/>
              </a:spcBef>
              <a:buFont typeface="Wingdings"/>
              <a:buChar char=""/>
              <a:tabLst>
                <a:tab pos="650875" algn="l"/>
                <a:tab pos="697865" algn="l"/>
              </a:tabLst>
            </a:pPr>
            <a:r>
              <a:rPr sz="1900" dirty="0">
                <a:solidFill>
                  <a:srgbClr val="5B9BD4"/>
                </a:solidFill>
                <a:latin typeface="Times New Roman"/>
                <a:cs typeface="Times New Roman"/>
              </a:rPr>
              <a:t>	</a:t>
            </a:r>
            <a:r>
              <a:rPr sz="2400" dirty="0">
                <a:latin typeface="Calibri"/>
                <a:cs typeface="Calibri"/>
              </a:rPr>
              <a:t>Aranan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kelimelerin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sonunda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ekler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varsa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bu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ekler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kaldırılmalıdır. </a:t>
            </a:r>
            <a:r>
              <a:rPr sz="2400" dirty="0">
                <a:latin typeface="Calibri"/>
                <a:cs typeface="Calibri"/>
              </a:rPr>
              <a:t>Örnek;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"protokoller"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yerine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"protokol“</a:t>
            </a:r>
            <a:endParaRPr sz="2400">
              <a:latin typeface="Calibri"/>
              <a:cs typeface="Calibri"/>
            </a:endParaRPr>
          </a:p>
          <a:p>
            <a:pPr marL="697865" indent="-456565">
              <a:lnSpc>
                <a:spcPct val="100000"/>
              </a:lnSpc>
              <a:spcBef>
                <a:spcPts val="1180"/>
              </a:spcBef>
              <a:buClr>
                <a:srgbClr val="5B9BD4"/>
              </a:buClr>
              <a:buSzPct val="79166"/>
              <a:buFont typeface="Wingdings"/>
              <a:buChar char=""/>
              <a:tabLst>
                <a:tab pos="697865" algn="l"/>
                <a:tab pos="1657350" algn="l"/>
                <a:tab pos="3277235" algn="l"/>
                <a:tab pos="4205605" algn="l"/>
                <a:tab pos="5639435" algn="l"/>
                <a:tab pos="6210935" algn="l"/>
                <a:tab pos="6930390" algn="l"/>
                <a:tab pos="7851140" algn="l"/>
                <a:tab pos="8437880" algn="l"/>
              </a:tabLst>
            </a:pPr>
            <a:r>
              <a:rPr sz="2400" spc="-10" dirty="0">
                <a:latin typeface="Calibri"/>
                <a:cs typeface="Calibri"/>
              </a:rPr>
              <a:t>Arama</a:t>
            </a:r>
            <a:r>
              <a:rPr sz="2400" dirty="0">
                <a:latin typeface="Calibri"/>
                <a:cs typeface="Calibri"/>
              </a:rPr>
              <a:t>	</a:t>
            </a:r>
            <a:r>
              <a:rPr sz="2400" spc="-10" dirty="0">
                <a:latin typeface="Calibri"/>
                <a:cs typeface="Calibri"/>
              </a:rPr>
              <a:t>yaptığınızda</a:t>
            </a:r>
            <a:r>
              <a:rPr sz="2400" dirty="0">
                <a:latin typeface="Calibri"/>
                <a:cs typeface="Calibri"/>
              </a:rPr>
              <a:t>	</a:t>
            </a:r>
            <a:r>
              <a:rPr sz="2400" spc="-10" dirty="0">
                <a:latin typeface="Calibri"/>
                <a:cs typeface="Calibri"/>
              </a:rPr>
              <a:t>arama</a:t>
            </a:r>
            <a:r>
              <a:rPr sz="2400" dirty="0">
                <a:latin typeface="Calibri"/>
                <a:cs typeface="Calibri"/>
              </a:rPr>
              <a:t>	</a:t>
            </a:r>
            <a:r>
              <a:rPr sz="2400" spc="-10" dirty="0">
                <a:latin typeface="Calibri"/>
                <a:cs typeface="Calibri"/>
              </a:rPr>
              <a:t>sayfasında</a:t>
            </a:r>
            <a:r>
              <a:rPr sz="2400" dirty="0">
                <a:latin typeface="Calibri"/>
                <a:cs typeface="Calibri"/>
              </a:rPr>
              <a:t>	</a:t>
            </a:r>
            <a:r>
              <a:rPr sz="2400" spc="-25" dirty="0">
                <a:latin typeface="Calibri"/>
                <a:cs typeface="Calibri"/>
              </a:rPr>
              <a:t>çok</a:t>
            </a:r>
            <a:r>
              <a:rPr sz="2400" dirty="0">
                <a:latin typeface="Calibri"/>
                <a:cs typeface="Calibri"/>
              </a:rPr>
              <a:t>	</a:t>
            </a:r>
            <a:r>
              <a:rPr sz="2400" spc="-10" dirty="0">
                <a:latin typeface="Calibri"/>
                <a:cs typeface="Calibri"/>
              </a:rPr>
              <a:t>fazla</a:t>
            </a:r>
            <a:r>
              <a:rPr sz="2400" dirty="0">
                <a:latin typeface="Calibri"/>
                <a:cs typeface="Calibri"/>
              </a:rPr>
              <a:t>	</a:t>
            </a:r>
            <a:r>
              <a:rPr sz="2400" spc="-10" dirty="0">
                <a:latin typeface="Calibri"/>
                <a:cs typeface="Calibri"/>
              </a:rPr>
              <a:t>sayıda</a:t>
            </a:r>
            <a:r>
              <a:rPr sz="2400" dirty="0">
                <a:latin typeface="Calibri"/>
                <a:cs typeface="Calibri"/>
              </a:rPr>
              <a:t>	</a:t>
            </a:r>
            <a:r>
              <a:rPr sz="2400" spc="-20" dirty="0">
                <a:latin typeface="Calibri"/>
                <a:cs typeface="Calibri"/>
              </a:rPr>
              <a:t>site</a:t>
            </a:r>
            <a:r>
              <a:rPr sz="2400" dirty="0">
                <a:latin typeface="Calibri"/>
                <a:cs typeface="Calibri"/>
              </a:rPr>
              <a:t>	</a:t>
            </a:r>
            <a:r>
              <a:rPr sz="2400" spc="-10" dirty="0">
                <a:latin typeface="Calibri"/>
                <a:cs typeface="Calibri"/>
              </a:rPr>
              <a:t>geliyorsa</a:t>
            </a:r>
            <a:endParaRPr sz="2400">
              <a:latin typeface="Calibri"/>
              <a:cs typeface="Calibri"/>
            </a:endParaRPr>
          </a:p>
          <a:p>
            <a:pPr marL="698500">
              <a:lnSpc>
                <a:spcPct val="100000"/>
              </a:lnSpc>
              <a:spcBef>
                <a:spcPts val="575"/>
              </a:spcBef>
            </a:pPr>
            <a:r>
              <a:rPr sz="2400" spc="-10" dirty="0">
                <a:latin typeface="Calibri"/>
                <a:cs typeface="Calibri"/>
              </a:rPr>
              <a:t>aramayı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daraltabilirsiniz.</a:t>
            </a:r>
            <a:endParaRPr sz="2400">
              <a:latin typeface="Calibri"/>
              <a:cs typeface="Calibri"/>
            </a:endParaRPr>
          </a:p>
          <a:p>
            <a:pPr marL="650875">
              <a:lnSpc>
                <a:spcPct val="100000"/>
              </a:lnSpc>
              <a:spcBef>
                <a:spcPts val="1175"/>
              </a:spcBef>
            </a:pPr>
            <a:r>
              <a:rPr sz="2400" dirty="0">
                <a:latin typeface="Calibri"/>
                <a:cs typeface="Calibri"/>
              </a:rPr>
              <a:t>Örnek;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"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Güvenlik"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yerine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"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Ağ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Güvenliği"</a:t>
            </a:r>
            <a:endParaRPr sz="2400">
              <a:latin typeface="Calibri"/>
              <a:cs typeface="Calibri"/>
            </a:endParaRPr>
          </a:p>
          <a:p>
            <a:pPr marL="697865" indent="-456565">
              <a:lnSpc>
                <a:spcPct val="100000"/>
              </a:lnSpc>
              <a:spcBef>
                <a:spcPts val="1180"/>
              </a:spcBef>
              <a:buClr>
                <a:srgbClr val="5B9BD4"/>
              </a:buClr>
              <a:buSzPct val="79166"/>
              <a:buFont typeface="Wingdings"/>
              <a:buChar char=""/>
              <a:tabLst>
                <a:tab pos="697865" algn="l"/>
              </a:tabLst>
            </a:pPr>
            <a:r>
              <a:rPr sz="2400" dirty="0">
                <a:latin typeface="Calibri"/>
                <a:cs typeface="Calibri"/>
              </a:rPr>
              <a:t>Aradığınız</a:t>
            </a:r>
            <a:r>
              <a:rPr sz="2400" spc="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kelimelerinin</a:t>
            </a:r>
            <a:r>
              <a:rPr sz="2400" spc="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arasında</a:t>
            </a:r>
            <a:r>
              <a:rPr sz="2400" spc="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sadece</a:t>
            </a:r>
            <a:r>
              <a:rPr sz="2400" spc="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boşluk</a:t>
            </a:r>
            <a:r>
              <a:rPr sz="2400" spc="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bırakılmalı</a:t>
            </a:r>
            <a:r>
              <a:rPr sz="2400" spc="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ya</a:t>
            </a:r>
            <a:r>
              <a:rPr sz="2400" spc="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da</a:t>
            </a:r>
            <a:r>
              <a:rPr sz="2400" spc="3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arama</a:t>
            </a:r>
            <a:endParaRPr sz="2400">
              <a:latin typeface="Calibri"/>
              <a:cs typeface="Calibri"/>
            </a:endParaRPr>
          </a:p>
          <a:p>
            <a:pPr marL="698500">
              <a:lnSpc>
                <a:spcPct val="100000"/>
              </a:lnSpc>
              <a:spcBef>
                <a:spcPts val="575"/>
              </a:spcBef>
            </a:pPr>
            <a:r>
              <a:rPr sz="2400" spc="-10" dirty="0">
                <a:latin typeface="Calibri"/>
                <a:cs typeface="Calibri"/>
              </a:rPr>
              <a:t>operatörlerinden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(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+</a:t>
            </a:r>
            <a:r>
              <a:rPr sz="2400" b="1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,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"</a:t>
            </a:r>
            <a:r>
              <a:rPr sz="2400" b="1" spc="-1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"</a:t>
            </a:r>
            <a:r>
              <a:rPr sz="2400" dirty="0">
                <a:latin typeface="Calibri"/>
                <a:cs typeface="Calibri"/>
              </a:rPr>
              <a:t>,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-</a:t>
            </a:r>
            <a:r>
              <a:rPr sz="2400" b="1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)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biri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kullanılmalıdır.</a:t>
            </a:r>
            <a:endParaRPr sz="2400">
              <a:latin typeface="Calibri"/>
              <a:cs typeface="Calibri"/>
            </a:endParaRPr>
          </a:p>
          <a:p>
            <a:pPr marL="698500" marR="6350" indent="-457200">
              <a:lnSpc>
                <a:spcPct val="120100"/>
              </a:lnSpc>
              <a:spcBef>
                <a:spcPts val="600"/>
              </a:spcBef>
              <a:buClr>
                <a:srgbClr val="5B9BD4"/>
              </a:buClr>
              <a:buSzPct val="79166"/>
              <a:buFont typeface="Wingdings"/>
              <a:buChar char=""/>
              <a:tabLst>
                <a:tab pos="698500" algn="l"/>
                <a:tab pos="2524125" algn="l"/>
                <a:tab pos="4610735" algn="l"/>
                <a:tab pos="6043295" algn="l"/>
                <a:tab pos="7138034" algn="l"/>
                <a:tab pos="8722995" algn="l"/>
              </a:tabLst>
            </a:pPr>
            <a:r>
              <a:rPr sz="2400" spc="-10" dirty="0">
                <a:latin typeface="Calibri"/>
                <a:cs typeface="Calibri"/>
              </a:rPr>
              <a:t>Aramanızda</a:t>
            </a:r>
            <a:r>
              <a:rPr sz="2400" dirty="0">
                <a:latin typeface="Calibri"/>
                <a:cs typeface="Calibri"/>
              </a:rPr>
              <a:t>	</a:t>
            </a:r>
            <a:r>
              <a:rPr sz="2400" spc="-10" dirty="0">
                <a:latin typeface="Calibri"/>
                <a:cs typeface="Calibri"/>
              </a:rPr>
              <a:t>kullanacağınız</a:t>
            </a:r>
            <a:r>
              <a:rPr sz="2400" dirty="0">
                <a:latin typeface="Calibri"/>
                <a:cs typeface="Calibri"/>
              </a:rPr>
              <a:t>	</a:t>
            </a:r>
            <a:r>
              <a:rPr sz="2400" spc="-10" dirty="0">
                <a:latin typeface="Calibri"/>
                <a:cs typeface="Calibri"/>
              </a:rPr>
              <a:t>terimleri</a:t>
            </a:r>
            <a:r>
              <a:rPr sz="2400" dirty="0">
                <a:latin typeface="Calibri"/>
                <a:cs typeface="Calibri"/>
              </a:rPr>
              <a:t>	</a:t>
            </a:r>
            <a:r>
              <a:rPr sz="2400" spc="-10" dirty="0">
                <a:latin typeface="Calibri"/>
                <a:cs typeface="Calibri"/>
              </a:rPr>
              <a:t>doğru</a:t>
            </a:r>
            <a:r>
              <a:rPr sz="2400" dirty="0">
                <a:latin typeface="Calibri"/>
                <a:cs typeface="Calibri"/>
              </a:rPr>
              <a:t>	</a:t>
            </a:r>
            <a:r>
              <a:rPr sz="2400" spc="-10" dirty="0">
                <a:latin typeface="Calibri"/>
                <a:cs typeface="Calibri"/>
              </a:rPr>
              <a:t>seçmeniz,</a:t>
            </a:r>
            <a:r>
              <a:rPr sz="2400" dirty="0">
                <a:latin typeface="Calibri"/>
                <a:cs typeface="Calibri"/>
              </a:rPr>
              <a:t>	</a:t>
            </a:r>
            <a:r>
              <a:rPr sz="2400" spc="-20" dirty="0">
                <a:latin typeface="Calibri"/>
                <a:cs typeface="Calibri"/>
              </a:rPr>
              <a:t>ihtiyaç </a:t>
            </a:r>
            <a:r>
              <a:rPr sz="2400" spc="-10" dirty="0">
                <a:latin typeface="Calibri"/>
                <a:cs typeface="Calibri"/>
              </a:rPr>
              <a:t>duyduğunuz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bilgilere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ulaşabilmeniz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için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önemlidir.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19393" y="5904382"/>
            <a:ext cx="194945" cy="71310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r>
              <a:rPr sz="1200" spc="-10" dirty="0">
                <a:solidFill>
                  <a:srgbClr val="FFFFFF"/>
                </a:solidFill>
                <a:latin typeface="Times New Roman"/>
                <a:cs typeface="Times New Roman"/>
              </a:rPr>
              <a:t>22.09.2025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82600" y="170179"/>
            <a:ext cx="2787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30</a:t>
            </a:r>
            <a:endParaRPr sz="18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27556" y="669493"/>
            <a:ext cx="22669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05" dirty="0">
                <a:solidFill>
                  <a:srgbClr val="F88556"/>
                </a:solidFill>
                <a:latin typeface="Lucida Sans Unicode"/>
                <a:cs typeface="Lucida Sans Unicode"/>
              </a:rPr>
              <a:t>◤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325372" y="718261"/>
            <a:ext cx="983869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3273425" algn="l"/>
              </a:tabLst>
            </a:pPr>
            <a:r>
              <a:rPr b="0" u="heavy" dirty="0">
                <a:uFill>
                  <a:solidFill>
                    <a:srgbClr val="F88556"/>
                  </a:solidFill>
                </a:uFill>
                <a:latin typeface="Times New Roman"/>
                <a:cs typeface="Times New Roman"/>
              </a:rPr>
              <a:t>	</a:t>
            </a:r>
            <a:r>
              <a:rPr u="heavy" dirty="0">
                <a:uFill>
                  <a:solidFill>
                    <a:srgbClr val="F88556"/>
                  </a:solidFill>
                </a:uFill>
              </a:rPr>
              <a:t>Arama</a:t>
            </a:r>
            <a:r>
              <a:rPr u="heavy" spc="-100" dirty="0">
                <a:uFill>
                  <a:solidFill>
                    <a:srgbClr val="F88556"/>
                  </a:solidFill>
                </a:uFill>
              </a:rPr>
              <a:t> </a:t>
            </a:r>
            <a:r>
              <a:rPr u="heavy" dirty="0">
                <a:uFill>
                  <a:solidFill>
                    <a:srgbClr val="F88556"/>
                  </a:solidFill>
                </a:uFill>
              </a:rPr>
              <a:t>Motoru</a:t>
            </a:r>
            <a:r>
              <a:rPr u="heavy" spc="-90" dirty="0">
                <a:uFill>
                  <a:solidFill>
                    <a:srgbClr val="F88556"/>
                  </a:solidFill>
                </a:uFill>
              </a:rPr>
              <a:t> </a:t>
            </a:r>
            <a:r>
              <a:rPr u="heavy" spc="-10" dirty="0">
                <a:uFill>
                  <a:solidFill>
                    <a:srgbClr val="F88556"/>
                  </a:solidFill>
                </a:uFill>
              </a:rPr>
              <a:t>Operatörleri 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402461" y="1801748"/>
            <a:ext cx="962660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i="1" dirty="0">
                <a:solidFill>
                  <a:srgbClr val="F87084"/>
                </a:solidFill>
                <a:latin typeface="Calibri"/>
                <a:cs typeface="Calibri"/>
              </a:rPr>
              <a:t>+</a:t>
            </a:r>
            <a:r>
              <a:rPr sz="2800" b="1" i="1" spc="-5" dirty="0">
                <a:solidFill>
                  <a:srgbClr val="F87084"/>
                </a:solidFill>
                <a:latin typeface="Calibri"/>
                <a:cs typeface="Calibri"/>
              </a:rPr>
              <a:t> </a:t>
            </a:r>
            <a:r>
              <a:rPr sz="2800" b="1" i="1" dirty="0">
                <a:solidFill>
                  <a:srgbClr val="F87084"/>
                </a:solidFill>
                <a:latin typeface="Calibri"/>
                <a:cs typeface="Calibri"/>
              </a:rPr>
              <a:t>Operatörü</a:t>
            </a:r>
            <a:r>
              <a:rPr sz="2800" dirty="0">
                <a:latin typeface="Calibri"/>
                <a:cs typeface="Calibri"/>
              </a:rPr>
              <a:t>: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Sık kullanılan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bir kelime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istediğiniz sonucu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almanızda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02461" y="2228468"/>
            <a:ext cx="1831339" cy="878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latin typeface="Calibri"/>
                <a:cs typeface="Calibri"/>
              </a:rPr>
              <a:t>önemliyse, edebilirsiniz.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325748" y="2228468"/>
            <a:ext cx="6635750" cy="878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63195" marR="5080" indent="-151130">
              <a:lnSpc>
                <a:spcPct val="100000"/>
              </a:lnSpc>
              <a:spcBef>
                <a:spcPts val="95"/>
              </a:spcBef>
              <a:tabLst>
                <a:tab pos="1734820" algn="l"/>
                <a:tab pos="1780539" algn="l"/>
                <a:tab pos="3081020" algn="l"/>
                <a:tab pos="3920490" algn="l"/>
                <a:tab pos="5392420" algn="l"/>
              </a:tabLst>
            </a:pPr>
            <a:r>
              <a:rPr sz="2800" spc="-10" dirty="0">
                <a:latin typeface="Calibri"/>
                <a:cs typeface="Calibri"/>
              </a:rPr>
              <a:t>kelimenin</a:t>
            </a:r>
            <a:r>
              <a:rPr sz="2800" dirty="0">
                <a:latin typeface="Calibri"/>
                <a:cs typeface="Calibri"/>
              </a:rPr>
              <a:t>		</a:t>
            </a:r>
            <a:r>
              <a:rPr sz="2800" spc="-10" dirty="0">
                <a:latin typeface="Calibri"/>
                <a:cs typeface="Calibri"/>
              </a:rPr>
              <a:t>başına</a:t>
            </a:r>
            <a:r>
              <a:rPr sz="2800" dirty="0">
                <a:latin typeface="Calibri"/>
                <a:cs typeface="Calibri"/>
              </a:rPr>
              <a:t>	</a:t>
            </a:r>
            <a:r>
              <a:rPr sz="2800" spc="-25" dirty="0">
                <a:latin typeface="Calibri"/>
                <a:cs typeface="Calibri"/>
              </a:rPr>
              <a:t>“+”</a:t>
            </a:r>
            <a:r>
              <a:rPr sz="2800" dirty="0">
                <a:latin typeface="Calibri"/>
                <a:cs typeface="Calibri"/>
              </a:rPr>
              <a:t>	</a:t>
            </a:r>
            <a:r>
              <a:rPr sz="2800" spc="-10" dirty="0">
                <a:latin typeface="Calibri"/>
                <a:cs typeface="Calibri"/>
              </a:rPr>
              <a:t>koyarak</a:t>
            </a:r>
            <a:r>
              <a:rPr sz="2800" dirty="0">
                <a:latin typeface="Calibri"/>
                <a:cs typeface="Calibri"/>
              </a:rPr>
              <a:t>	</a:t>
            </a:r>
            <a:r>
              <a:rPr sz="2800" spc="-35" dirty="0">
                <a:latin typeface="Calibri"/>
                <a:cs typeface="Calibri"/>
              </a:rPr>
              <a:t>aramaya </a:t>
            </a:r>
            <a:r>
              <a:rPr sz="2800" spc="-10" dirty="0">
                <a:latin typeface="Calibri"/>
                <a:cs typeface="Calibri"/>
              </a:rPr>
              <a:t>Aramada</a:t>
            </a:r>
            <a:r>
              <a:rPr sz="2800" dirty="0">
                <a:latin typeface="Calibri"/>
                <a:cs typeface="Calibri"/>
              </a:rPr>
              <a:t>	</a:t>
            </a:r>
            <a:r>
              <a:rPr sz="2800" spc="-25" dirty="0">
                <a:latin typeface="Calibri"/>
                <a:cs typeface="Calibri"/>
              </a:rPr>
              <a:t>ek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135248" y="3082289"/>
            <a:ext cx="246761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832485" algn="l"/>
              </a:tabLst>
            </a:pPr>
            <a:r>
              <a:rPr sz="2800" spc="-20" dirty="0">
                <a:latin typeface="Calibri"/>
                <a:cs typeface="Calibri"/>
              </a:rPr>
              <a:t>(“+”</a:t>
            </a:r>
            <a:r>
              <a:rPr sz="2800" dirty="0">
                <a:latin typeface="Calibri"/>
                <a:cs typeface="Calibri"/>
              </a:rPr>
              <a:t>	</a:t>
            </a:r>
            <a:r>
              <a:rPr sz="2800" spc="-10" dirty="0">
                <a:latin typeface="Calibri"/>
                <a:cs typeface="Calibri"/>
              </a:rPr>
              <a:t>işaretinden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654802" y="2655569"/>
            <a:ext cx="978535" cy="878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72720" marR="5080" indent="-160020">
              <a:lnSpc>
                <a:spcPct val="100000"/>
              </a:lnSpc>
              <a:spcBef>
                <a:spcPts val="95"/>
              </a:spcBef>
            </a:pPr>
            <a:r>
              <a:rPr sz="2800" spc="-30" dirty="0">
                <a:latin typeface="Calibri"/>
                <a:cs typeface="Calibri"/>
              </a:rPr>
              <a:t>sözcük </a:t>
            </a:r>
            <a:r>
              <a:rPr sz="2800" spc="-20" dirty="0">
                <a:latin typeface="Calibri"/>
                <a:cs typeface="Calibri"/>
              </a:rPr>
              <a:t>önce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752335" y="2655569"/>
            <a:ext cx="3507740" cy="878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123189">
              <a:lnSpc>
                <a:spcPct val="100000"/>
              </a:lnSpc>
              <a:spcBef>
                <a:spcPts val="95"/>
              </a:spcBef>
              <a:tabLst>
                <a:tab pos="1061085" algn="l"/>
                <a:tab pos="2277110" algn="l"/>
              </a:tabLst>
            </a:pPr>
            <a:r>
              <a:rPr sz="2800" spc="-20" dirty="0">
                <a:latin typeface="Calibri"/>
                <a:cs typeface="Calibri"/>
              </a:rPr>
              <a:t>veya</a:t>
            </a:r>
            <a:r>
              <a:rPr sz="2800" dirty="0">
                <a:latin typeface="Calibri"/>
                <a:cs typeface="Calibri"/>
              </a:rPr>
              <a:t>	</a:t>
            </a:r>
            <a:r>
              <a:rPr sz="2800" spc="-10" dirty="0">
                <a:latin typeface="Calibri"/>
                <a:cs typeface="Calibri"/>
              </a:rPr>
              <a:t>kelime</a:t>
            </a:r>
            <a:r>
              <a:rPr sz="2800" dirty="0">
                <a:latin typeface="Calibri"/>
                <a:cs typeface="Calibri"/>
              </a:rPr>
              <a:t>	</a:t>
            </a:r>
            <a:r>
              <a:rPr sz="2800" spc="-10" dirty="0">
                <a:latin typeface="Calibri"/>
                <a:cs typeface="Calibri"/>
              </a:rPr>
              <a:t>eklemek boşluk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933435" y="3082289"/>
            <a:ext cx="21316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latin typeface="Calibri"/>
                <a:cs typeface="Calibri"/>
              </a:rPr>
              <a:t>bıraktığınızdan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0276078" y="2228468"/>
            <a:ext cx="754380" cy="1305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20955" algn="r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latin typeface="Calibri"/>
                <a:cs typeface="Calibri"/>
              </a:rPr>
              <a:t>dahil </a:t>
            </a:r>
            <a:r>
              <a:rPr sz="2800" spc="-20" dirty="0">
                <a:latin typeface="Calibri"/>
                <a:cs typeface="Calibri"/>
              </a:rPr>
              <a:t>için emin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402461" y="3082289"/>
            <a:ext cx="1308735" cy="1461135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70"/>
              </a:spcBef>
            </a:pPr>
            <a:r>
              <a:rPr sz="2800" spc="-40" dirty="0">
                <a:latin typeface="Calibri"/>
                <a:cs typeface="Calibri"/>
              </a:rPr>
              <a:t>kullanılır. </a:t>
            </a:r>
            <a:r>
              <a:rPr sz="2800" spc="-10" dirty="0">
                <a:latin typeface="Calibri"/>
                <a:cs typeface="Calibri"/>
              </a:rPr>
              <a:t>olunuz.)</a:t>
            </a:r>
            <a:endParaRPr sz="2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205"/>
              </a:spcBef>
            </a:pPr>
            <a:r>
              <a:rPr sz="2800" i="1" spc="-10" dirty="0">
                <a:latin typeface="Calibri"/>
                <a:cs typeface="Calibri"/>
              </a:rPr>
              <a:t>Örneğin: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676780" y="4517978"/>
            <a:ext cx="3505200" cy="1183640"/>
          </a:xfrm>
          <a:prstGeom prst="rect">
            <a:avLst/>
          </a:prstGeom>
        </p:spPr>
        <p:txBody>
          <a:bodyPr vert="horz" wrap="square" lIns="0" tIns="164465" rIns="0" bIns="0" rtlCol="0">
            <a:spAutoFit/>
          </a:bodyPr>
          <a:lstStyle/>
          <a:p>
            <a:pPr marL="469265" indent="-456565">
              <a:lnSpc>
                <a:spcPct val="100000"/>
              </a:lnSpc>
              <a:spcBef>
                <a:spcPts val="1295"/>
              </a:spcBef>
              <a:buClr>
                <a:srgbClr val="5B9BD4"/>
              </a:buClr>
              <a:buSzPct val="80357"/>
              <a:buFont typeface="Wingdings"/>
              <a:buChar char=""/>
              <a:tabLst>
                <a:tab pos="469265" algn="l"/>
              </a:tabLst>
            </a:pPr>
            <a:r>
              <a:rPr sz="2800" i="1" dirty="0">
                <a:latin typeface="Calibri"/>
                <a:cs typeface="Calibri"/>
              </a:rPr>
              <a:t>Star</a:t>
            </a:r>
            <a:r>
              <a:rPr sz="2800" i="1" spc="-70" dirty="0">
                <a:latin typeface="Calibri"/>
                <a:cs typeface="Calibri"/>
              </a:rPr>
              <a:t> </a:t>
            </a:r>
            <a:r>
              <a:rPr sz="2800" i="1" dirty="0">
                <a:latin typeface="Calibri"/>
                <a:cs typeface="Calibri"/>
              </a:rPr>
              <a:t>Wars</a:t>
            </a:r>
            <a:r>
              <a:rPr sz="2800" i="1" spc="-60" dirty="0">
                <a:latin typeface="Calibri"/>
                <a:cs typeface="Calibri"/>
              </a:rPr>
              <a:t> </a:t>
            </a:r>
            <a:r>
              <a:rPr sz="2800" i="1" dirty="0">
                <a:latin typeface="Calibri"/>
                <a:cs typeface="Calibri"/>
              </a:rPr>
              <a:t>Episode</a:t>
            </a:r>
            <a:r>
              <a:rPr sz="2800" i="1" spc="-80" dirty="0">
                <a:latin typeface="Calibri"/>
                <a:cs typeface="Calibri"/>
              </a:rPr>
              <a:t> </a:t>
            </a:r>
            <a:r>
              <a:rPr sz="2800" i="1" dirty="0">
                <a:latin typeface="Calibri"/>
                <a:cs typeface="Calibri"/>
              </a:rPr>
              <a:t>+</a:t>
            </a:r>
            <a:r>
              <a:rPr sz="2800" i="1" spc="-60" dirty="0">
                <a:latin typeface="Calibri"/>
                <a:cs typeface="Calibri"/>
              </a:rPr>
              <a:t> </a:t>
            </a:r>
            <a:r>
              <a:rPr sz="2800" i="1" spc="-50" dirty="0">
                <a:latin typeface="Calibri"/>
                <a:cs typeface="Calibri"/>
              </a:rPr>
              <a:t>I</a:t>
            </a:r>
            <a:endParaRPr sz="2800">
              <a:latin typeface="Calibri"/>
              <a:cs typeface="Calibri"/>
            </a:endParaRPr>
          </a:p>
          <a:p>
            <a:pPr marL="469265" indent="-456565">
              <a:lnSpc>
                <a:spcPct val="100000"/>
              </a:lnSpc>
              <a:spcBef>
                <a:spcPts val="1200"/>
              </a:spcBef>
              <a:buClr>
                <a:srgbClr val="5B9BD4"/>
              </a:buClr>
              <a:buSzPct val="80357"/>
              <a:buFont typeface="Wingdings"/>
              <a:buChar char=""/>
              <a:tabLst>
                <a:tab pos="469265" algn="l"/>
              </a:tabLst>
            </a:pPr>
            <a:r>
              <a:rPr sz="2800" i="1" dirty="0">
                <a:latin typeface="Calibri"/>
                <a:cs typeface="Calibri"/>
              </a:rPr>
              <a:t>Adana</a:t>
            </a:r>
            <a:r>
              <a:rPr sz="2800" i="1" spc="-10" dirty="0">
                <a:latin typeface="Calibri"/>
                <a:cs typeface="Calibri"/>
              </a:rPr>
              <a:t> </a:t>
            </a:r>
            <a:r>
              <a:rPr sz="2800" i="1" dirty="0">
                <a:latin typeface="Calibri"/>
                <a:cs typeface="Calibri"/>
              </a:rPr>
              <a:t>+</a:t>
            </a:r>
            <a:r>
              <a:rPr sz="2800" i="1" spc="-15" dirty="0">
                <a:latin typeface="Calibri"/>
                <a:cs typeface="Calibri"/>
              </a:rPr>
              <a:t> </a:t>
            </a:r>
            <a:r>
              <a:rPr sz="2800" i="1" spc="-10" dirty="0">
                <a:latin typeface="Calibri"/>
                <a:cs typeface="Calibri"/>
              </a:rPr>
              <a:t>Mersin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19393" y="5904382"/>
            <a:ext cx="194945" cy="71310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r>
              <a:rPr sz="1200" spc="-10" dirty="0">
                <a:solidFill>
                  <a:srgbClr val="FFFFFF"/>
                </a:solidFill>
                <a:latin typeface="Times New Roman"/>
                <a:cs typeface="Times New Roman"/>
              </a:rPr>
              <a:t>22.09.2025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82600" y="170179"/>
            <a:ext cx="2787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31</a:t>
            </a:r>
            <a:endParaRPr sz="18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27556" y="669493"/>
            <a:ext cx="22669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05" dirty="0">
                <a:solidFill>
                  <a:srgbClr val="F88556"/>
                </a:solidFill>
                <a:latin typeface="Lucida Sans Unicode"/>
                <a:cs typeface="Lucida Sans Unicode"/>
              </a:rPr>
              <a:t>◤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325372" y="718261"/>
            <a:ext cx="983869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3273425" algn="l"/>
              </a:tabLst>
            </a:pPr>
            <a:r>
              <a:rPr b="0" u="heavy" dirty="0">
                <a:uFill>
                  <a:solidFill>
                    <a:srgbClr val="F88556"/>
                  </a:solidFill>
                </a:uFill>
                <a:latin typeface="Times New Roman"/>
                <a:cs typeface="Times New Roman"/>
              </a:rPr>
              <a:t>	</a:t>
            </a:r>
            <a:r>
              <a:rPr u="heavy" dirty="0">
                <a:uFill>
                  <a:solidFill>
                    <a:srgbClr val="F88556"/>
                  </a:solidFill>
                </a:uFill>
              </a:rPr>
              <a:t>Arama</a:t>
            </a:r>
            <a:r>
              <a:rPr u="heavy" spc="-100" dirty="0">
                <a:uFill>
                  <a:solidFill>
                    <a:srgbClr val="F88556"/>
                  </a:solidFill>
                </a:uFill>
              </a:rPr>
              <a:t> </a:t>
            </a:r>
            <a:r>
              <a:rPr u="heavy" dirty="0">
                <a:uFill>
                  <a:solidFill>
                    <a:srgbClr val="F88556"/>
                  </a:solidFill>
                </a:uFill>
              </a:rPr>
              <a:t>Motoru</a:t>
            </a:r>
            <a:r>
              <a:rPr u="heavy" spc="-90" dirty="0">
                <a:uFill>
                  <a:solidFill>
                    <a:srgbClr val="F88556"/>
                  </a:solidFill>
                </a:uFill>
              </a:rPr>
              <a:t> </a:t>
            </a:r>
            <a:r>
              <a:rPr u="heavy" spc="-10" dirty="0">
                <a:uFill>
                  <a:solidFill>
                    <a:srgbClr val="F88556"/>
                  </a:solidFill>
                </a:uFill>
              </a:rPr>
              <a:t>Operatörleri 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397000" y="1756105"/>
            <a:ext cx="9633585" cy="347345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 algn="just">
              <a:lnSpc>
                <a:spcPct val="100299"/>
              </a:lnSpc>
              <a:spcBef>
                <a:spcPts val="85"/>
              </a:spcBef>
            </a:pPr>
            <a:r>
              <a:rPr sz="2800" b="1" i="1" dirty="0">
                <a:solidFill>
                  <a:srgbClr val="F87084"/>
                </a:solidFill>
                <a:latin typeface="Calibri"/>
                <a:cs typeface="Calibri"/>
              </a:rPr>
              <a:t>‘’</a:t>
            </a:r>
            <a:r>
              <a:rPr sz="2800" b="1" i="1" spc="434" dirty="0">
                <a:solidFill>
                  <a:srgbClr val="F87084"/>
                </a:solidFill>
                <a:latin typeface="Calibri"/>
                <a:cs typeface="Calibri"/>
              </a:rPr>
              <a:t> </a:t>
            </a:r>
            <a:r>
              <a:rPr sz="2800" b="1" i="1" dirty="0">
                <a:solidFill>
                  <a:srgbClr val="F87084"/>
                </a:solidFill>
                <a:latin typeface="Calibri"/>
                <a:cs typeface="Calibri"/>
              </a:rPr>
              <a:t>‘’</a:t>
            </a:r>
            <a:r>
              <a:rPr sz="2800" b="1" i="1" spc="440" dirty="0">
                <a:solidFill>
                  <a:srgbClr val="F87084"/>
                </a:solidFill>
                <a:latin typeface="Calibri"/>
                <a:cs typeface="Calibri"/>
              </a:rPr>
              <a:t> </a:t>
            </a:r>
            <a:r>
              <a:rPr sz="2800" b="1" i="1" dirty="0">
                <a:solidFill>
                  <a:srgbClr val="F87084"/>
                </a:solidFill>
                <a:latin typeface="Calibri"/>
                <a:cs typeface="Calibri"/>
              </a:rPr>
              <a:t>Operatörü</a:t>
            </a:r>
            <a:r>
              <a:rPr sz="2800" dirty="0">
                <a:latin typeface="Calibri"/>
                <a:cs typeface="Calibri"/>
              </a:rPr>
              <a:t>:</a:t>
            </a:r>
            <a:r>
              <a:rPr sz="2800" spc="42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Bazı</a:t>
            </a:r>
            <a:r>
              <a:rPr sz="2800" spc="42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durumlarda</a:t>
            </a:r>
            <a:r>
              <a:rPr sz="2800" spc="42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sadece</a:t>
            </a:r>
            <a:r>
              <a:rPr sz="2800" spc="42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belirli</a:t>
            </a:r>
            <a:r>
              <a:rPr sz="2800" spc="42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bir</a:t>
            </a:r>
            <a:r>
              <a:rPr sz="2800" spc="42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ifadeyi</a:t>
            </a:r>
            <a:r>
              <a:rPr sz="2800" spc="409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içeren </a:t>
            </a:r>
            <a:r>
              <a:rPr sz="2800" dirty="0">
                <a:latin typeface="Calibri"/>
                <a:cs typeface="Calibri"/>
              </a:rPr>
              <a:t>sonuçlara</a:t>
            </a:r>
            <a:r>
              <a:rPr sz="2800" spc="540" dirty="0">
                <a:latin typeface="Calibri"/>
                <a:cs typeface="Calibri"/>
              </a:rPr>
              <a:t>   </a:t>
            </a:r>
            <a:r>
              <a:rPr sz="2800" dirty="0">
                <a:latin typeface="Calibri"/>
                <a:cs typeface="Calibri"/>
              </a:rPr>
              <a:t>ulaşmak</a:t>
            </a:r>
            <a:r>
              <a:rPr sz="2800" spc="535" dirty="0">
                <a:latin typeface="Calibri"/>
                <a:cs typeface="Calibri"/>
              </a:rPr>
              <a:t>   </a:t>
            </a:r>
            <a:r>
              <a:rPr sz="2800" dirty="0">
                <a:latin typeface="Calibri"/>
                <a:cs typeface="Calibri"/>
              </a:rPr>
              <a:t>isteyebilirsiniz.</a:t>
            </a:r>
            <a:r>
              <a:rPr sz="2800" spc="535" dirty="0">
                <a:latin typeface="Calibri"/>
                <a:cs typeface="Calibri"/>
              </a:rPr>
              <a:t>   </a:t>
            </a:r>
            <a:r>
              <a:rPr sz="2800" dirty="0">
                <a:latin typeface="Calibri"/>
                <a:cs typeface="Calibri"/>
              </a:rPr>
              <a:t>Bu</a:t>
            </a:r>
            <a:r>
              <a:rPr sz="2800" spc="535" dirty="0">
                <a:latin typeface="Calibri"/>
                <a:cs typeface="Calibri"/>
              </a:rPr>
              <a:t>   </a:t>
            </a:r>
            <a:r>
              <a:rPr sz="2800" dirty="0">
                <a:latin typeface="Calibri"/>
                <a:cs typeface="Calibri"/>
              </a:rPr>
              <a:t>durumda</a:t>
            </a:r>
            <a:r>
              <a:rPr sz="2800" spc="540" dirty="0">
                <a:latin typeface="Calibri"/>
                <a:cs typeface="Calibri"/>
              </a:rPr>
              <a:t>   </a:t>
            </a:r>
            <a:r>
              <a:rPr sz="2800" spc="-10" dirty="0">
                <a:latin typeface="Calibri"/>
                <a:cs typeface="Calibri"/>
              </a:rPr>
              <a:t>arama </a:t>
            </a:r>
            <a:r>
              <a:rPr sz="2800" dirty="0">
                <a:latin typeface="Calibri"/>
                <a:cs typeface="Calibri"/>
              </a:rPr>
              <a:t>terimlerinizin</a:t>
            </a:r>
            <a:r>
              <a:rPr sz="2800" spc="6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başına</a:t>
            </a:r>
            <a:r>
              <a:rPr sz="2800" spc="6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ve</a:t>
            </a:r>
            <a:r>
              <a:rPr sz="2800" spc="6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sonuna</a:t>
            </a:r>
            <a:r>
              <a:rPr sz="2800" spc="6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çift</a:t>
            </a:r>
            <a:r>
              <a:rPr sz="2800" spc="6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tırnak</a:t>
            </a:r>
            <a:r>
              <a:rPr sz="2800" spc="6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koyun.</a:t>
            </a:r>
            <a:r>
              <a:rPr sz="2800" spc="6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Şarkı</a:t>
            </a:r>
            <a:r>
              <a:rPr sz="2800" spc="66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sözleri, </a:t>
            </a:r>
            <a:r>
              <a:rPr sz="2800" dirty="0">
                <a:latin typeface="Calibri"/>
                <a:cs typeface="Calibri"/>
              </a:rPr>
              <a:t>İsimler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vb.</a:t>
            </a:r>
            <a:endParaRPr sz="2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205"/>
              </a:spcBef>
            </a:pPr>
            <a:r>
              <a:rPr sz="2800" i="1" spc="-10" dirty="0">
                <a:latin typeface="Calibri"/>
                <a:cs typeface="Calibri"/>
              </a:rPr>
              <a:t>Örneğin:</a:t>
            </a:r>
            <a:endParaRPr sz="2800">
              <a:latin typeface="Calibri"/>
              <a:cs typeface="Calibri"/>
            </a:endParaRPr>
          </a:p>
          <a:p>
            <a:pPr marL="629285" indent="-342900">
              <a:lnSpc>
                <a:spcPct val="100000"/>
              </a:lnSpc>
              <a:spcBef>
                <a:spcPts val="1200"/>
              </a:spcBef>
              <a:buClr>
                <a:srgbClr val="5B9BD4"/>
              </a:buClr>
              <a:buSzPct val="80357"/>
              <a:buFont typeface="Wingdings"/>
              <a:buChar char=""/>
              <a:tabLst>
                <a:tab pos="629285" algn="l"/>
              </a:tabLst>
            </a:pPr>
            <a:r>
              <a:rPr sz="2800" i="1" dirty="0">
                <a:latin typeface="Calibri"/>
                <a:cs typeface="Calibri"/>
              </a:rPr>
              <a:t>"Star</a:t>
            </a:r>
            <a:r>
              <a:rPr sz="2800" i="1" spc="-90" dirty="0">
                <a:latin typeface="Calibri"/>
                <a:cs typeface="Calibri"/>
              </a:rPr>
              <a:t> </a:t>
            </a:r>
            <a:r>
              <a:rPr sz="2800" i="1" dirty="0">
                <a:latin typeface="Calibri"/>
                <a:cs typeface="Calibri"/>
              </a:rPr>
              <a:t>Wars</a:t>
            </a:r>
            <a:r>
              <a:rPr sz="2800" i="1" spc="-95" dirty="0">
                <a:latin typeface="Calibri"/>
                <a:cs typeface="Calibri"/>
              </a:rPr>
              <a:t> </a:t>
            </a:r>
            <a:r>
              <a:rPr sz="2800" i="1" dirty="0">
                <a:latin typeface="Calibri"/>
                <a:cs typeface="Calibri"/>
              </a:rPr>
              <a:t>Episode</a:t>
            </a:r>
            <a:r>
              <a:rPr sz="2800" i="1" spc="-110" dirty="0">
                <a:latin typeface="Calibri"/>
                <a:cs typeface="Calibri"/>
              </a:rPr>
              <a:t> </a:t>
            </a:r>
            <a:r>
              <a:rPr sz="2800" i="1" spc="-25" dirty="0">
                <a:latin typeface="Calibri"/>
                <a:cs typeface="Calibri"/>
              </a:rPr>
              <a:t>I"</a:t>
            </a:r>
            <a:endParaRPr sz="2800">
              <a:latin typeface="Calibri"/>
              <a:cs typeface="Calibri"/>
            </a:endParaRPr>
          </a:p>
          <a:p>
            <a:pPr marL="629285" indent="-342900">
              <a:lnSpc>
                <a:spcPct val="100000"/>
              </a:lnSpc>
              <a:spcBef>
                <a:spcPts val="1200"/>
              </a:spcBef>
              <a:buClr>
                <a:srgbClr val="5B9BD4"/>
              </a:buClr>
              <a:buSzPct val="80357"/>
              <a:buFont typeface="Wingdings"/>
              <a:buChar char=""/>
              <a:tabLst>
                <a:tab pos="629285" algn="l"/>
              </a:tabLst>
            </a:pPr>
            <a:r>
              <a:rPr sz="2800" i="1" spc="-10" dirty="0">
                <a:latin typeface="Calibri"/>
                <a:cs typeface="Calibri"/>
              </a:rPr>
              <a:t>"Çukurova</a:t>
            </a:r>
            <a:r>
              <a:rPr sz="2800" i="1" spc="-110" dirty="0">
                <a:latin typeface="Calibri"/>
                <a:cs typeface="Calibri"/>
              </a:rPr>
              <a:t> </a:t>
            </a:r>
            <a:r>
              <a:rPr sz="2800" i="1" spc="-10" dirty="0">
                <a:latin typeface="Calibri"/>
                <a:cs typeface="Calibri"/>
              </a:rPr>
              <a:t>Üniversitesi"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19393" y="5904382"/>
            <a:ext cx="194945" cy="71310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r>
              <a:rPr sz="1200" spc="-10" dirty="0">
                <a:solidFill>
                  <a:srgbClr val="FFFFFF"/>
                </a:solidFill>
                <a:latin typeface="Times New Roman"/>
                <a:cs typeface="Times New Roman"/>
              </a:rPr>
              <a:t>22.09.2025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82600" y="170179"/>
            <a:ext cx="2787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32</a:t>
            </a:r>
            <a:endParaRPr sz="18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27556" y="669493"/>
            <a:ext cx="22669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05" dirty="0">
                <a:solidFill>
                  <a:srgbClr val="F88556"/>
                </a:solidFill>
                <a:latin typeface="Lucida Sans Unicode"/>
                <a:cs typeface="Lucida Sans Unicode"/>
              </a:rPr>
              <a:t>◤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325372" y="718261"/>
            <a:ext cx="983869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3273425" algn="l"/>
              </a:tabLst>
            </a:pPr>
            <a:r>
              <a:rPr b="0" u="heavy" dirty="0">
                <a:uFill>
                  <a:solidFill>
                    <a:srgbClr val="F88556"/>
                  </a:solidFill>
                </a:uFill>
                <a:latin typeface="Times New Roman"/>
                <a:cs typeface="Times New Roman"/>
              </a:rPr>
              <a:t>	</a:t>
            </a:r>
            <a:r>
              <a:rPr u="heavy" dirty="0">
                <a:uFill>
                  <a:solidFill>
                    <a:srgbClr val="F88556"/>
                  </a:solidFill>
                </a:uFill>
              </a:rPr>
              <a:t>Arama</a:t>
            </a:r>
            <a:r>
              <a:rPr u="heavy" spc="-100" dirty="0">
                <a:uFill>
                  <a:solidFill>
                    <a:srgbClr val="F88556"/>
                  </a:solidFill>
                </a:uFill>
              </a:rPr>
              <a:t> </a:t>
            </a:r>
            <a:r>
              <a:rPr u="heavy" dirty="0">
                <a:uFill>
                  <a:solidFill>
                    <a:srgbClr val="F88556"/>
                  </a:solidFill>
                </a:uFill>
              </a:rPr>
              <a:t>Motoru</a:t>
            </a:r>
            <a:r>
              <a:rPr u="heavy" spc="-90" dirty="0">
                <a:uFill>
                  <a:solidFill>
                    <a:srgbClr val="F88556"/>
                  </a:solidFill>
                </a:uFill>
              </a:rPr>
              <a:t> </a:t>
            </a:r>
            <a:r>
              <a:rPr u="heavy" spc="-10" dirty="0">
                <a:uFill>
                  <a:solidFill>
                    <a:srgbClr val="F88556"/>
                  </a:solidFill>
                </a:uFill>
              </a:rPr>
              <a:t>Operatörleri 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397000" y="1578990"/>
            <a:ext cx="9634220" cy="1571625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12700" marR="5080" algn="just">
              <a:lnSpc>
                <a:spcPct val="90400"/>
              </a:lnSpc>
              <a:spcBef>
                <a:spcPts val="400"/>
              </a:spcBef>
            </a:pPr>
            <a:r>
              <a:rPr sz="2600" b="1" i="1" dirty="0">
                <a:solidFill>
                  <a:srgbClr val="F87084"/>
                </a:solidFill>
                <a:latin typeface="Calibri"/>
                <a:cs typeface="Calibri"/>
              </a:rPr>
              <a:t>-</a:t>
            </a:r>
            <a:r>
              <a:rPr sz="2600" b="1" i="1" spc="110" dirty="0">
                <a:solidFill>
                  <a:srgbClr val="F87084"/>
                </a:solidFill>
                <a:latin typeface="Calibri"/>
                <a:cs typeface="Calibri"/>
              </a:rPr>
              <a:t>  </a:t>
            </a:r>
            <a:r>
              <a:rPr sz="2600" b="1" i="1" dirty="0">
                <a:solidFill>
                  <a:srgbClr val="F87084"/>
                </a:solidFill>
                <a:latin typeface="Calibri"/>
                <a:cs typeface="Calibri"/>
              </a:rPr>
              <a:t>Operatörü</a:t>
            </a:r>
            <a:r>
              <a:rPr sz="2600" dirty="0">
                <a:latin typeface="Calibri"/>
                <a:cs typeface="Calibri"/>
              </a:rPr>
              <a:t>:</a:t>
            </a:r>
            <a:r>
              <a:rPr sz="2600" spc="110" dirty="0">
                <a:latin typeface="Calibri"/>
                <a:cs typeface="Calibri"/>
              </a:rPr>
              <a:t>  </a:t>
            </a:r>
            <a:r>
              <a:rPr sz="2600" dirty="0">
                <a:latin typeface="Calibri"/>
                <a:cs typeface="Calibri"/>
              </a:rPr>
              <a:t>Kullanımı</a:t>
            </a:r>
            <a:r>
              <a:rPr sz="2600" spc="114" dirty="0">
                <a:latin typeface="Calibri"/>
                <a:cs typeface="Calibri"/>
              </a:rPr>
              <a:t>  </a:t>
            </a:r>
            <a:r>
              <a:rPr sz="2600" dirty="0">
                <a:latin typeface="Calibri"/>
                <a:cs typeface="Calibri"/>
              </a:rPr>
              <a:t>yapacağınız</a:t>
            </a:r>
            <a:r>
              <a:rPr sz="2600" spc="114" dirty="0">
                <a:latin typeface="Calibri"/>
                <a:cs typeface="Calibri"/>
              </a:rPr>
              <a:t>  </a:t>
            </a:r>
            <a:r>
              <a:rPr sz="2600" dirty="0">
                <a:latin typeface="Calibri"/>
                <a:cs typeface="Calibri"/>
              </a:rPr>
              <a:t>aramada</a:t>
            </a:r>
            <a:r>
              <a:rPr sz="2600" spc="114" dirty="0">
                <a:latin typeface="Calibri"/>
                <a:cs typeface="Calibri"/>
              </a:rPr>
              <a:t>  </a:t>
            </a:r>
            <a:r>
              <a:rPr sz="2600" dirty="0">
                <a:latin typeface="Calibri"/>
                <a:cs typeface="Calibri"/>
              </a:rPr>
              <a:t>eğer</a:t>
            </a:r>
            <a:r>
              <a:rPr sz="2600" spc="110" dirty="0">
                <a:latin typeface="Calibri"/>
                <a:cs typeface="Calibri"/>
              </a:rPr>
              <a:t>  </a:t>
            </a:r>
            <a:r>
              <a:rPr sz="2600" dirty="0">
                <a:latin typeface="Calibri"/>
                <a:cs typeface="Calibri"/>
              </a:rPr>
              <a:t>istemediğiniz</a:t>
            </a:r>
            <a:r>
              <a:rPr sz="2600" spc="114" dirty="0">
                <a:latin typeface="Calibri"/>
                <a:cs typeface="Calibri"/>
              </a:rPr>
              <a:t>  </a:t>
            </a:r>
            <a:r>
              <a:rPr sz="2600" spc="-25" dirty="0">
                <a:latin typeface="Calibri"/>
                <a:cs typeface="Calibri"/>
              </a:rPr>
              <a:t>bir </a:t>
            </a:r>
            <a:r>
              <a:rPr sz="2600" dirty="0">
                <a:latin typeface="Calibri"/>
                <a:cs typeface="Calibri"/>
              </a:rPr>
              <a:t>kelime</a:t>
            </a:r>
            <a:r>
              <a:rPr sz="2600" spc="190" dirty="0">
                <a:latin typeface="Calibri"/>
                <a:cs typeface="Calibri"/>
              </a:rPr>
              <a:t>  </a:t>
            </a:r>
            <a:r>
              <a:rPr sz="2600" dirty="0">
                <a:latin typeface="Calibri"/>
                <a:cs typeface="Calibri"/>
              </a:rPr>
              <a:t>varsa</a:t>
            </a:r>
            <a:r>
              <a:rPr sz="2600" spc="450" dirty="0">
                <a:latin typeface="Calibri"/>
                <a:cs typeface="Calibri"/>
              </a:rPr>
              <a:t>   </a:t>
            </a:r>
            <a:r>
              <a:rPr sz="2600" dirty="0">
                <a:latin typeface="Calibri"/>
                <a:cs typeface="Calibri"/>
              </a:rPr>
              <a:t>kelimelerin</a:t>
            </a:r>
            <a:r>
              <a:rPr sz="2600" spc="195" dirty="0">
                <a:latin typeface="Calibri"/>
                <a:cs typeface="Calibri"/>
              </a:rPr>
              <a:t>  </a:t>
            </a:r>
            <a:r>
              <a:rPr sz="2600" dirty="0">
                <a:latin typeface="Calibri"/>
                <a:cs typeface="Calibri"/>
              </a:rPr>
              <a:t>önüne</a:t>
            </a:r>
            <a:r>
              <a:rPr sz="2600" spc="185" dirty="0">
                <a:latin typeface="Calibri"/>
                <a:cs typeface="Calibri"/>
              </a:rPr>
              <a:t>  </a:t>
            </a:r>
            <a:r>
              <a:rPr sz="2600" dirty="0">
                <a:latin typeface="Calibri"/>
                <a:cs typeface="Calibri"/>
              </a:rPr>
              <a:t>eksi</a:t>
            </a:r>
            <a:r>
              <a:rPr sz="2600" spc="195" dirty="0">
                <a:latin typeface="Calibri"/>
                <a:cs typeface="Calibri"/>
              </a:rPr>
              <a:t>  </a:t>
            </a:r>
            <a:r>
              <a:rPr sz="2600" spc="-20" dirty="0">
                <a:latin typeface="Calibri"/>
                <a:cs typeface="Calibri"/>
              </a:rPr>
              <a:t>(“-</a:t>
            </a:r>
            <a:r>
              <a:rPr sz="2600" dirty="0">
                <a:latin typeface="Calibri"/>
                <a:cs typeface="Calibri"/>
              </a:rPr>
              <a:t>”)</a:t>
            </a:r>
            <a:r>
              <a:rPr sz="2600" spc="190" dirty="0">
                <a:latin typeface="Calibri"/>
                <a:cs typeface="Calibri"/>
              </a:rPr>
              <a:t>  </a:t>
            </a:r>
            <a:r>
              <a:rPr sz="2600" dirty="0">
                <a:latin typeface="Calibri"/>
                <a:cs typeface="Calibri"/>
              </a:rPr>
              <a:t>işareti</a:t>
            </a:r>
            <a:r>
              <a:rPr sz="2600" spc="185" dirty="0">
                <a:latin typeface="Calibri"/>
                <a:cs typeface="Calibri"/>
              </a:rPr>
              <a:t>  </a:t>
            </a:r>
            <a:r>
              <a:rPr sz="2600" dirty="0">
                <a:latin typeface="Calibri"/>
                <a:cs typeface="Calibri"/>
              </a:rPr>
              <a:t>koyarak</a:t>
            </a:r>
            <a:r>
              <a:rPr sz="2600" spc="190" dirty="0">
                <a:latin typeface="Calibri"/>
                <a:cs typeface="Calibri"/>
              </a:rPr>
              <a:t>  </a:t>
            </a:r>
            <a:r>
              <a:rPr sz="2600" spc="-10" dirty="0">
                <a:latin typeface="Calibri"/>
                <a:cs typeface="Calibri"/>
              </a:rPr>
              <a:t>arama </a:t>
            </a:r>
            <a:r>
              <a:rPr sz="2600" dirty="0">
                <a:latin typeface="Calibri"/>
                <a:cs typeface="Calibri"/>
              </a:rPr>
              <a:t>işleminizi</a:t>
            </a:r>
            <a:r>
              <a:rPr sz="2600" spc="-4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daha da</a:t>
            </a:r>
            <a:r>
              <a:rPr sz="2600" spc="-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özelleştirebilirsiniz.</a:t>
            </a:r>
            <a:endParaRPr sz="2600">
              <a:latin typeface="Calibri"/>
              <a:cs typeface="Calibri"/>
            </a:endParaRPr>
          </a:p>
          <a:p>
            <a:pPr marL="12700" algn="just">
              <a:lnSpc>
                <a:spcPct val="100000"/>
              </a:lnSpc>
              <a:spcBef>
                <a:spcPts val="290"/>
              </a:spcBef>
            </a:pPr>
            <a:r>
              <a:rPr sz="2600" dirty="0">
                <a:latin typeface="Calibri"/>
                <a:cs typeface="Calibri"/>
              </a:rPr>
              <a:t>Örneğin:</a:t>
            </a:r>
            <a:r>
              <a:rPr sz="2600" spc="-2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Adana</a:t>
            </a:r>
            <a:r>
              <a:rPr sz="2600" spc="-30" dirty="0">
                <a:latin typeface="Calibri"/>
                <a:cs typeface="Calibri"/>
              </a:rPr>
              <a:t> </a:t>
            </a:r>
            <a:r>
              <a:rPr sz="2600" spc="-25" dirty="0">
                <a:latin typeface="Calibri"/>
                <a:cs typeface="Calibri"/>
              </a:rPr>
              <a:t>-</a:t>
            </a:r>
            <a:r>
              <a:rPr sz="2600" spc="-10" dirty="0">
                <a:latin typeface="Calibri"/>
                <a:cs typeface="Calibri"/>
              </a:rPr>
              <a:t>sağlık</a:t>
            </a:r>
            <a:endParaRPr sz="26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397000" y="3244976"/>
            <a:ext cx="6109970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646430" algn="l"/>
                <a:tab pos="2383790" algn="l"/>
                <a:tab pos="3427729" algn="l"/>
                <a:tab pos="5049520" algn="l"/>
              </a:tabLst>
            </a:pPr>
            <a:r>
              <a:rPr sz="2600" b="1" i="1" spc="-25" dirty="0">
                <a:solidFill>
                  <a:srgbClr val="F87084"/>
                </a:solidFill>
                <a:latin typeface="Calibri"/>
                <a:cs typeface="Calibri"/>
              </a:rPr>
              <a:t>OR</a:t>
            </a:r>
            <a:r>
              <a:rPr sz="2600" b="1" i="1" dirty="0">
                <a:solidFill>
                  <a:srgbClr val="F87084"/>
                </a:solidFill>
                <a:latin typeface="Calibri"/>
                <a:cs typeface="Calibri"/>
              </a:rPr>
              <a:t>	</a:t>
            </a:r>
            <a:r>
              <a:rPr sz="2600" b="1" i="1" spc="-10" dirty="0">
                <a:solidFill>
                  <a:srgbClr val="F87084"/>
                </a:solidFill>
                <a:latin typeface="Calibri"/>
                <a:cs typeface="Calibri"/>
              </a:rPr>
              <a:t>Operatörü</a:t>
            </a:r>
            <a:r>
              <a:rPr sz="2600" spc="-10" dirty="0">
                <a:latin typeface="Calibri"/>
                <a:cs typeface="Calibri"/>
              </a:rPr>
              <a:t>:</a:t>
            </a:r>
            <a:r>
              <a:rPr sz="2600" dirty="0">
                <a:latin typeface="Calibri"/>
                <a:cs typeface="Calibri"/>
              </a:rPr>
              <a:t>	</a:t>
            </a:r>
            <a:r>
              <a:rPr sz="2600" spc="-10" dirty="0">
                <a:latin typeface="Calibri"/>
                <a:cs typeface="Calibri"/>
              </a:rPr>
              <a:t>Birkaç</a:t>
            </a:r>
            <a:r>
              <a:rPr sz="2600" dirty="0">
                <a:latin typeface="Calibri"/>
                <a:cs typeface="Calibri"/>
              </a:rPr>
              <a:t>	</a:t>
            </a:r>
            <a:r>
              <a:rPr sz="2600" spc="-10" dirty="0">
                <a:latin typeface="Calibri"/>
                <a:cs typeface="Calibri"/>
              </a:rPr>
              <a:t>kelimeden</a:t>
            </a:r>
            <a:r>
              <a:rPr sz="2600" dirty="0">
                <a:latin typeface="Calibri"/>
                <a:cs typeface="Calibri"/>
              </a:rPr>
              <a:t>	</a:t>
            </a:r>
            <a:r>
              <a:rPr sz="2600" spc="-10" dirty="0">
                <a:latin typeface="Calibri"/>
                <a:cs typeface="Calibri"/>
              </a:rPr>
              <a:t>yalnızca</a:t>
            </a:r>
            <a:endParaRPr sz="26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708518" y="3244976"/>
            <a:ext cx="805815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10" dirty="0">
                <a:latin typeface="Calibri"/>
                <a:cs typeface="Calibri"/>
              </a:rPr>
              <a:t>birine</a:t>
            </a:r>
            <a:endParaRPr sz="26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714613" y="3244976"/>
            <a:ext cx="735965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10" dirty="0">
                <a:latin typeface="Calibri"/>
                <a:cs typeface="Calibri"/>
              </a:rPr>
              <a:t>sahip</a:t>
            </a:r>
            <a:endParaRPr sz="26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653396" y="3244976"/>
            <a:ext cx="1376680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10" dirty="0">
                <a:latin typeface="Calibri"/>
                <a:cs typeface="Calibri"/>
              </a:rPr>
              <a:t>olabilecek</a:t>
            </a:r>
            <a:endParaRPr sz="26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397000" y="3641128"/>
            <a:ext cx="9634220" cy="31083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0100"/>
              </a:lnSpc>
              <a:spcBef>
                <a:spcPts val="100"/>
              </a:spcBef>
              <a:tabLst>
                <a:tab pos="1374775" algn="l"/>
                <a:tab pos="2624455" algn="l"/>
                <a:tab pos="4213225" algn="l"/>
                <a:tab pos="5703570" algn="l"/>
                <a:tab pos="6917055" algn="l"/>
                <a:tab pos="7562850" algn="l"/>
                <a:tab pos="8733790" algn="l"/>
              </a:tabLst>
            </a:pPr>
            <a:r>
              <a:rPr sz="2600" spc="-10" dirty="0">
                <a:latin typeface="Calibri"/>
                <a:cs typeface="Calibri"/>
              </a:rPr>
              <a:t>sayfaları</a:t>
            </a:r>
            <a:r>
              <a:rPr sz="2600" dirty="0">
                <a:latin typeface="Calibri"/>
                <a:cs typeface="Calibri"/>
              </a:rPr>
              <a:t>	</a:t>
            </a:r>
            <a:r>
              <a:rPr sz="2600" spc="-10" dirty="0">
                <a:latin typeface="Calibri"/>
                <a:cs typeface="Calibri"/>
              </a:rPr>
              <a:t>aramak</a:t>
            </a:r>
            <a:r>
              <a:rPr sz="2600" dirty="0">
                <a:latin typeface="Calibri"/>
                <a:cs typeface="Calibri"/>
              </a:rPr>
              <a:t>	</a:t>
            </a:r>
            <a:r>
              <a:rPr sz="2600" spc="-10" dirty="0">
                <a:latin typeface="Calibri"/>
                <a:cs typeface="Calibri"/>
              </a:rPr>
              <a:t>isterseniz,</a:t>
            </a:r>
            <a:r>
              <a:rPr sz="2600" dirty="0">
                <a:latin typeface="Calibri"/>
                <a:cs typeface="Calibri"/>
              </a:rPr>
              <a:t>	</a:t>
            </a:r>
            <a:r>
              <a:rPr sz="2600" spc="-10" dirty="0">
                <a:latin typeface="Calibri"/>
                <a:cs typeface="Calibri"/>
              </a:rPr>
              <a:t>kelimeler</a:t>
            </a:r>
            <a:r>
              <a:rPr sz="2600" dirty="0">
                <a:latin typeface="Calibri"/>
                <a:cs typeface="Calibri"/>
              </a:rPr>
              <a:t>	</a:t>
            </a:r>
            <a:r>
              <a:rPr sz="2600" spc="-10" dirty="0">
                <a:latin typeface="Calibri"/>
                <a:cs typeface="Calibri"/>
              </a:rPr>
              <a:t>arasına</a:t>
            </a:r>
            <a:r>
              <a:rPr sz="2600" dirty="0">
                <a:latin typeface="Calibri"/>
                <a:cs typeface="Calibri"/>
              </a:rPr>
              <a:t>	</a:t>
            </a:r>
            <a:r>
              <a:rPr sz="2600" spc="-25" dirty="0">
                <a:latin typeface="Calibri"/>
                <a:cs typeface="Calibri"/>
              </a:rPr>
              <a:t>OR</a:t>
            </a:r>
            <a:r>
              <a:rPr sz="2600" dirty="0">
                <a:latin typeface="Calibri"/>
                <a:cs typeface="Calibri"/>
              </a:rPr>
              <a:t>	</a:t>
            </a:r>
            <a:r>
              <a:rPr sz="2600" spc="-10" dirty="0">
                <a:latin typeface="Calibri"/>
                <a:cs typeface="Calibri"/>
              </a:rPr>
              <a:t>(büyük</a:t>
            </a:r>
            <a:r>
              <a:rPr sz="2600" dirty="0">
                <a:latin typeface="Calibri"/>
                <a:cs typeface="Calibri"/>
              </a:rPr>
              <a:t>	</a:t>
            </a:r>
            <a:r>
              <a:rPr sz="2600" spc="-10" dirty="0">
                <a:latin typeface="Calibri"/>
                <a:cs typeface="Calibri"/>
              </a:rPr>
              <a:t>harfle) operatörünü</a:t>
            </a:r>
            <a:r>
              <a:rPr sz="2600" spc="-60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ekleyin.</a:t>
            </a:r>
            <a:endParaRPr sz="26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225"/>
              </a:spcBef>
            </a:pPr>
            <a:r>
              <a:rPr sz="2600" i="1" dirty="0">
                <a:latin typeface="Calibri"/>
                <a:cs typeface="Calibri"/>
              </a:rPr>
              <a:t>Örneğin:</a:t>
            </a:r>
            <a:r>
              <a:rPr sz="2600" i="1" spc="-80" dirty="0">
                <a:latin typeface="Calibri"/>
                <a:cs typeface="Calibri"/>
              </a:rPr>
              <a:t> </a:t>
            </a:r>
            <a:r>
              <a:rPr sz="2600" i="1" spc="-10" dirty="0">
                <a:latin typeface="Calibri"/>
                <a:cs typeface="Calibri"/>
              </a:rPr>
              <a:t>Çukurova</a:t>
            </a:r>
            <a:r>
              <a:rPr sz="2600" i="1" spc="-30" dirty="0">
                <a:latin typeface="Calibri"/>
                <a:cs typeface="Calibri"/>
              </a:rPr>
              <a:t> </a:t>
            </a:r>
            <a:r>
              <a:rPr sz="2600" i="1" dirty="0">
                <a:latin typeface="Calibri"/>
                <a:cs typeface="Calibri"/>
              </a:rPr>
              <a:t>OR</a:t>
            </a:r>
            <a:r>
              <a:rPr sz="2600" i="1" spc="-55" dirty="0">
                <a:latin typeface="Calibri"/>
                <a:cs typeface="Calibri"/>
              </a:rPr>
              <a:t> </a:t>
            </a:r>
            <a:r>
              <a:rPr sz="2600" i="1" spc="-10" dirty="0">
                <a:latin typeface="Calibri"/>
                <a:cs typeface="Calibri"/>
              </a:rPr>
              <a:t>Üniversite</a:t>
            </a:r>
            <a:endParaRPr sz="2600">
              <a:latin typeface="Calibri"/>
              <a:cs typeface="Calibri"/>
            </a:endParaRPr>
          </a:p>
          <a:p>
            <a:pPr marL="12700" marR="5080">
              <a:lnSpc>
                <a:spcPct val="120100"/>
              </a:lnSpc>
              <a:spcBef>
                <a:spcPts val="595"/>
              </a:spcBef>
            </a:pPr>
            <a:r>
              <a:rPr sz="2600" b="1" i="1" dirty="0">
                <a:solidFill>
                  <a:srgbClr val="F87084"/>
                </a:solidFill>
                <a:latin typeface="Calibri"/>
                <a:cs typeface="Calibri"/>
              </a:rPr>
              <a:t>Filetype</a:t>
            </a:r>
            <a:r>
              <a:rPr sz="2600" b="1" i="1" spc="190" dirty="0">
                <a:solidFill>
                  <a:srgbClr val="F87084"/>
                </a:solidFill>
                <a:latin typeface="Calibri"/>
                <a:cs typeface="Calibri"/>
              </a:rPr>
              <a:t> </a:t>
            </a:r>
            <a:r>
              <a:rPr sz="2600" b="1" i="1" dirty="0">
                <a:solidFill>
                  <a:srgbClr val="F87084"/>
                </a:solidFill>
                <a:latin typeface="Calibri"/>
                <a:cs typeface="Calibri"/>
              </a:rPr>
              <a:t>Operatörü</a:t>
            </a:r>
            <a:r>
              <a:rPr sz="2600" dirty="0">
                <a:latin typeface="Calibri"/>
                <a:cs typeface="Calibri"/>
              </a:rPr>
              <a:t>:</a:t>
            </a:r>
            <a:r>
              <a:rPr sz="2600" spc="204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Belirli</a:t>
            </a:r>
            <a:r>
              <a:rPr sz="2600" spc="19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bir</a:t>
            </a:r>
            <a:r>
              <a:rPr sz="2600" spc="20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dosya</a:t>
            </a:r>
            <a:r>
              <a:rPr sz="2600" spc="19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türünde</a:t>
            </a:r>
            <a:r>
              <a:rPr sz="2600" spc="19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arama</a:t>
            </a:r>
            <a:r>
              <a:rPr sz="2600" spc="19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yapılmak</a:t>
            </a:r>
            <a:r>
              <a:rPr sz="2600" spc="18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istenirse </a:t>
            </a:r>
            <a:r>
              <a:rPr sz="2600" dirty="0">
                <a:latin typeface="Calibri"/>
                <a:cs typeface="Calibri"/>
              </a:rPr>
              <a:t>dosya</a:t>
            </a:r>
            <a:r>
              <a:rPr sz="2600" spc="-5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türü</a:t>
            </a:r>
            <a:r>
              <a:rPr sz="2600" spc="-45" dirty="0">
                <a:latin typeface="Calibri"/>
                <a:cs typeface="Calibri"/>
              </a:rPr>
              <a:t> </a:t>
            </a:r>
            <a:r>
              <a:rPr sz="2600" i="1" spc="-10" dirty="0">
                <a:latin typeface="Calibri"/>
                <a:cs typeface="Calibri"/>
              </a:rPr>
              <a:t>filetype:dosya_uzantısı</a:t>
            </a:r>
            <a:r>
              <a:rPr sz="2600" i="1" spc="-6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şeklinde</a:t>
            </a:r>
            <a:r>
              <a:rPr sz="2600" spc="-6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verilir.</a:t>
            </a:r>
            <a:endParaRPr sz="26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225"/>
              </a:spcBef>
            </a:pPr>
            <a:r>
              <a:rPr sz="2600" i="1" dirty="0">
                <a:latin typeface="Calibri"/>
                <a:cs typeface="Calibri"/>
              </a:rPr>
              <a:t>Örneğin:</a:t>
            </a:r>
            <a:r>
              <a:rPr sz="2600" i="1" spc="-65" dirty="0">
                <a:latin typeface="Calibri"/>
                <a:cs typeface="Calibri"/>
              </a:rPr>
              <a:t> </a:t>
            </a:r>
            <a:r>
              <a:rPr sz="2600" i="1" dirty="0">
                <a:latin typeface="Calibri"/>
                <a:cs typeface="Calibri"/>
              </a:rPr>
              <a:t>filetype:pdf</a:t>
            </a:r>
            <a:r>
              <a:rPr sz="2600" i="1" spc="-80" dirty="0">
                <a:latin typeface="Calibri"/>
                <a:cs typeface="Calibri"/>
              </a:rPr>
              <a:t> </a:t>
            </a:r>
            <a:r>
              <a:rPr sz="2600" i="1" spc="-10" dirty="0">
                <a:latin typeface="Calibri"/>
                <a:cs typeface="Calibri"/>
              </a:rPr>
              <a:t>Çukurova</a:t>
            </a:r>
            <a:endParaRPr sz="26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19393" y="5904382"/>
            <a:ext cx="194945" cy="71310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r>
              <a:rPr sz="1200" spc="-10" dirty="0">
                <a:solidFill>
                  <a:srgbClr val="FFFFFF"/>
                </a:solidFill>
                <a:latin typeface="Times New Roman"/>
                <a:cs typeface="Times New Roman"/>
              </a:rPr>
              <a:t>22.09.2025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82600" y="170179"/>
            <a:ext cx="2787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33</a:t>
            </a:r>
            <a:endParaRPr sz="18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27556" y="669493"/>
            <a:ext cx="22669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05" dirty="0">
                <a:solidFill>
                  <a:srgbClr val="F88556"/>
                </a:solidFill>
                <a:latin typeface="Lucida Sans Unicode"/>
                <a:cs typeface="Lucida Sans Unicode"/>
              </a:rPr>
              <a:t>◤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325372" y="718261"/>
            <a:ext cx="983869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3354070" algn="l"/>
              </a:tabLst>
            </a:pPr>
            <a:r>
              <a:rPr b="0" u="heavy" dirty="0">
                <a:uFill>
                  <a:solidFill>
                    <a:srgbClr val="F88556"/>
                  </a:solidFill>
                </a:uFill>
                <a:latin typeface="Times New Roman"/>
                <a:cs typeface="Times New Roman"/>
              </a:rPr>
              <a:t>	</a:t>
            </a:r>
            <a:r>
              <a:rPr u="heavy" dirty="0">
                <a:uFill>
                  <a:solidFill>
                    <a:srgbClr val="F88556"/>
                  </a:solidFill>
                </a:uFill>
              </a:rPr>
              <a:t>Devlet</a:t>
            </a:r>
            <a:r>
              <a:rPr u="heavy" spc="-145" dirty="0">
                <a:uFill>
                  <a:solidFill>
                    <a:srgbClr val="F88556"/>
                  </a:solidFill>
                </a:uFill>
              </a:rPr>
              <a:t> </a:t>
            </a:r>
            <a:r>
              <a:rPr u="heavy" dirty="0">
                <a:uFill>
                  <a:solidFill>
                    <a:srgbClr val="F88556"/>
                  </a:solidFill>
                </a:uFill>
              </a:rPr>
              <a:t>Platformları</a:t>
            </a:r>
            <a:r>
              <a:rPr u="heavy" spc="-140" dirty="0">
                <a:uFill>
                  <a:solidFill>
                    <a:srgbClr val="F88556"/>
                  </a:solidFill>
                </a:uFill>
              </a:rPr>
              <a:t> </a:t>
            </a:r>
            <a:r>
              <a:rPr u="heavy" spc="-10" dirty="0">
                <a:uFill>
                  <a:solidFill>
                    <a:srgbClr val="F88556"/>
                  </a:solidFill>
                </a:uFill>
              </a:rPr>
              <a:t>(.gov.tr) 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442085" y="1404181"/>
            <a:ext cx="3246755" cy="5019040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40"/>
              </a:spcBef>
            </a:pPr>
            <a:r>
              <a:rPr sz="1900" spc="-20" dirty="0">
                <a:latin typeface="Calibri"/>
                <a:cs typeface="Calibri"/>
              </a:rPr>
              <a:t>E-</a:t>
            </a:r>
            <a:r>
              <a:rPr sz="1900" dirty="0">
                <a:latin typeface="Calibri"/>
                <a:cs typeface="Calibri"/>
              </a:rPr>
              <a:t>Devlet</a:t>
            </a:r>
            <a:r>
              <a:rPr sz="1900" spc="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:</a:t>
            </a:r>
            <a:r>
              <a:rPr sz="1900" spc="-40" dirty="0">
                <a:latin typeface="Calibri"/>
                <a:cs typeface="Calibri"/>
              </a:rPr>
              <a:t> </a:t>
            </a:r>
            <a:r>
              <a:rPr sz="1900" u="sng" spc="-10" dirty="0">
                <a:solidFill>
                  <a:srgbClr val="B87669"/>
                </a:solidFill>
                <a:uFill>
                  <a:solidFill>
                    <a:srgbClr val="B87669"/>
                  </a:solidFill>
                </a:uFill>
                <a:latin typeface="Calibri"/>
                <a:cs typeface="Calibri"/>
                <a:hlinkClick r:id="rId2"/>
              </a:rPr>
              <a:t>turkiye.gov.tr</a:t>
            </a:r>
            <a:endParaRPr sz="19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745"/>
              </a:spcBef>
            </a:pPr>
            <a:r>
              <a:rPr sz="1900" dirty="0">
                <a:latin typeface="Calibri"/>
                <a:cs typeface="Calibri"/>
              </a:rPr>
              <a:t>Nüfus</a:t>
            </a:r>
            <a:r>
              <a:rPr sz="1900" spc="-2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:</a:t>
            </a:r>
            <a:r>
              <a:rPr sz="1900" spc="-20" dirty="0">
                <a:latin typeface="Calibri"/>
                <a:cs typeface="Calibri"/>
              </a:rPr>
              <a:t> </a:t>
            </a:r>
            <a:r>
              <a:rPr sz="1900" u="sng" spc="-10" dirty="0">
                <a:solidFill>
                  <a:srgbClr val="B87669"/>
                </a:solidFill>
                <a:uFill>
                  <a:solidFill>
                    <a:srgbClr val="B87669"/>
                  </a:solidFill>
                </a:uFill>
                <a:latin typeface="Calibri"/>
                <a:cs typeface="Calibri"/>
                <a:hlinkClick r:id="rId3"/>
              </a:rPr>
              <a:t>nvi.gov.tr</a:t>
            </a:r>
            <a:endParaRPr sz="1900">
              <a:latin typeface="Calibri"/>
              <a:cs typeface="Calibri"/>
            </a:endParaRPr>
          </a:p>
          <a:p>
            <a:pPr marL="12700" marR="1062355">
              <a:lnSpc>
                <a:spcPct val="132700"/>
              </a:lnSpc>
            </a:pPr>
            <a:r>
              <a:rPr sz="1900" spc="-20" dirty="0">
                <a:latin typeface="Calibri"/>
                <a:cs typeface="Calibri"/>
              </a:rPr>
              <a:t>E-</a:t>
            </a:r>
            <a:r>
              <a:rPr sz="1900" dirty="0">
                <a:latin typeface="Calibri"/>
                <a:cs typeface="Calibri"/>
              </a:rPr>
              <a:t>Nabız :</a:t>
            </a:r>
            <a:r>
              <a:rPr sz="1900" spc="-25" dirty="0">
                <a:latin typeface="Calibri"/>
                <a:cs typeface="Calibri"/>
              </a:rPr>
              <a:t> </a:t>
            </a:r>
            <a:r>
              <a:rPr sz="1900" u="sng" spc="-25" dirty="0">
                <a:solidFill>
                  <a:srgbClr val="B87669"/>
                </a:solidFill>
                <a:uFill>
                  <a:solidFill>
                    <a:srgbClr val="B87669"/>
                  </a:solidFill>
                </a:uFill>
                <a:latin typeface="Calibri"/>
                <a:cs typeface="Calibri"/>
                <a:hlinkClick r:id="rId4"/>
              </a:rPr>
              <a:t>enabiz.gov.tr</a:t>
            </a:r>
            <a:r>
              <a:rPr sz="1900" spc="-25" dirty="0">
                <a:solidFill>
                  <a:srgbClr val="B87669"/>
                </a:solidFill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MHRS:</a:t>
            </a:r>
            <a:r>
              <a:rPr sz="1900" spc="-80" dirty="0">
                <a:latin typeface="Calibri"/>
                <a:cs typeface="Calibri"/>
              </a:rPr>
              <a:t> </a:t>
            </a:r>
            <a:r>
              <a:rPr sz="1900" u="sng" spc="-10" dirty="0">
                <a:solidFill>
                  <a:srgbClr val="B87669"/>
                </a:solidFill>
                <a:uFill>
                  <a:solidFill>
                    <a:srgbClr val="B87669"/>
                  </a:solidFill>
                </a:uFill>
                <a:latin typeface="Calibri"/>
                <a:cs typeface="Calibri"/>
                <a:hlinkClick r:id="rId5"/>
              </a:rPr>
              <a:t>mhrs.gov.tr</a:t>
            </a:r>
            <a:r>
              <a:rPr sz="1900" spc="-10" dirty="0">
                <a:solidFill>
                  <a:srgbClr val="B87669"/>
                </a:solidFill>
                <a:latin typeface="Calibri"/>
                <a:cs typeface="Calibri"/>
              </a:rPr>
              <a:t> </a:t>
            </a:r>
            <a:r>
              <a:rPr sz="1900" spc="-25" dirty="0">
                <a:latin typeface="Calibri"/>
                <a:cs typeface="Calibri"/>
              </a:rPr>
              <a:t>UYAP</a:t>
            </a:r>
            <a:r>
              <a:rPr sz="1900" spc="-3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:</a:t>
            </a:r>
            <a:r>
              <a:rPr sz="1900" spc="-60" dirty="0">
                <a:latin typeface="Calibri"/>
                <a:cs typeface="Calibri"/>
              </a:rPr>
              <a:t> </a:t>
            </a:r>
            <a:r>
              <a:rPr sz="1900" u="sng" spc="-10" dirty="0">
                <a:solidFill>
                  <a:srgbClr val="B87669"/>
                </a:solidFill>
                <a:uFill>
                  <a:solidFill>
                    <a:srgbClr val="B87669"/>
                  </a:solidFill>
                </a:uFill>
                <a:latin typeface="Calibri"/>
                <a:cs typeface="Calibri"/>
                <a:hlinkClick r:id="rId6"/>
              </a:rPr>
              <a:t>uyap.gov.tr</a:t>
            </a:r>
            <a:r>
              <a:rPr sz="1900" spc="-10" dirty="0">
                <a:solidFill>
                  <a:srgbClr val="B87669"/>
                </a:solidFill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SGK:</a:t>
            </a:r>
            <a:r>
              <a:rPr sz="1900" spc="-50" dirty="0">
                <a:latin typeface="Calibri"/>
                <a:cs typeface="Calibri"/>
              </a:rPr>
              <a:t> </a:t>
            </a:r>
            <a:r>
              <a:rPr sz="1900" u="sng" spc="-10" dirty="0">
                <a:solidFill>
                  <a:srgbClr val="B87669"/>
                </a:solidFill>
                <a:uFill>
                  <a:solidFill>
                    <a:srgbClr val="B87669"/>
                  </a:solidFill>
                </a:uFill>
                <a:latin typeface="Calibri"/>
                <a:cs typeface="Calibri"/>
                <a:hlinkClick r:id="rId7"/>
              </a:rPr>
              <a:t>sgk.gov.tr</a:t>
            </a:r>
            <a:endParaRPr sz="19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745"/>
              </a:spcBef>
            </a:pPr>
            <a:r>
              <a:rPr sz="1900" spc="-20" dirty="0">
                <a:latin typeface="Calibri"/>
                <a:cs typeface="Calibri"/>
              </a:rPr>
              <a:t>Vergi:</a:t>
            </a:r>
            <a:r>
              <a:rPr sz="1900" spc="-40" dirty="0">
                <a:latin typeface="Calibri"/>
                <a:cs typeface="Calibri"/>
              </a:rPr>
              <a:t> </a:t>
            </a:r>
            <a:r>
              <a:rPr sz="1900" u="sng" spc="-10" dirty="0">
                <a:solidFill>
                  <a:srgbClr val="B87669"/>
                </a:solidFill>
                <a:uFill>
                  <a:solidFill>
                    <a:srgbClr val="B87669"/>
                  </a:solidFill>
                </a:uFill>
                <a:latin typeface="Calibri"/>
                <a:cs typeface="Calibri"/>
                <a:hlinkClick r:id="rId8"/>
              </a:rPr>
              <a:t>dijital.gib.gov.tr</a:t>
            </a:r>
            <a:endParaRPr sz="19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740"/>
              </a:spcBef>
            </a:pPr>
            <a:r>
              <a:rPr sz="1900" dirty="0">
                <a:latin typeface="Calibri"/>
                <a:cs typeface="Calibri"/>
              </a:rPr>
              <a:t>Resmi</a:t>
            </a:r>
            <a:r>
              <a:rPr sz="1900" spc="-80" dirty="0">
                <a:latin typeface="Calibri"/>
                <a:cs typeface="Calibri"/>
              </a:rPr>
              <a:t> </a:t>
            </a:r>
            <a:r>
              <a:rPr sz="1900" spc="-10" dirty="0">
                <a:latin typeface="Calibri"/>
                <a:cs typeface="Calibri"/>
              </a:rPr>
              <a:t>Gazete:</a:t>
            </a:r>
            <a:r>
              <a:rPr sz="1900" spc="-65" dirty="0">
                <a:latin typeface="Calibri"/>
                <a:cs typeface="Calibri"/>
              </a:rPr>
              <a:t> </a:t>
            </a:r>
            <a:r>
              <a:rPr sz="1900" u="sng" spc="-20" dirty="0">
                <a:solidFill>
                  <a:srgbClr val="B87669"/>
                </a:solidFill>
                <a:uFill>
                  <a:solidFill>
                    <a:srgbClr val="B87669"/>
                  </a:solidFill>
                </a:uFill>
                <a:latin typeface="Calibri"/>
                <a:cs typeface="Calibri"/>
                <a:hlinkClick r:id="rId9"/>
              </a:rPr>
              <a:t>resmigazete.gov.tr</a:t>
            </a:r>
            <a:endParaRPr sz="19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745"/>
              </a:spcBef>
            </a:pPr>
            <a:r>
              <a:rPr sz="1900" spc="-10" dirty="0">
                <a:latin typeface="Calibri"/>
                <a:cs typeface="Calibri"/>
              </a:rPr>
              <a:t>Mevzuat:</a:t>
            </a:r>
            <a:r>
              <a:rPr sz="1900" spc="-45" dirty="0">
                <a:latin typeface="Calibri"/>
                <a:cs typeface="Calibri"/>
              </a:rPr>
              <a:t> </a:t>
            </a:r>
            <a:r>
              <a:rPr sz="1900" u="sng" spc="-10" dirty="0">
                <a:solidFill>
                  <a:srgbClr val="B87669"/>
                </a:solidFill>
                <a:uFill>
                  <a:solidFill>
                    <a:srgbClr val="B87669"/>
                  </a:solidFill>
                </a:uFill>
                <a:latin typeface="Calibri"/>
                <a:cs typeface="Calibri"/>
                <a:hlinkClick r:id="rId10"/>
              </a:rPr>
              <a:t>mevzuat.gov.tr</a:t>
            </a:r>
            <a:endParaRPr sz="1900">
              <a:latin typeface="Calibri"/>
              <a:cs typeface="Calibri"/>
            </a:endParaRPr>
          </a:p>
          <a:p>
            <a:pPr marL="12700" marR="373380">
              <a:lnSpc>
                <a:spcPct val="132600"/>
              </a:lnSpc>
              <a:spcBef>
                <a:spcPts val="5"/>
              </a:spcBef>
            </a:pPr>
            <a:r>
              <a:rPr sz="1900" dirty="0">
                <a:latin typeface="Calibri"/>
                <a:cs typeface="Calibri"/>
              </a:rPr>
              <a:t>YÖK</a:t>
            </a:r>
            <a:r>
              <a:rPr sz="1900" spc="-75" dirty="0">
                <a:latin typeface="Calibri"/>
                <a:cs typeface="Calibri"/>
              </a:rPr>
              <a:t> </a:t>
            </a:r>
            <a:r>
              <a:rPr sz="1900" spc="-10" dirty="0">
                <a:latin typeface="Calibri"/>
                <a:cs typeface="Calibri"/>
              </a:rPr>
              <a:t>Atlas:</a:t>
            </a:r>
            <a:r>
              <a:rPr sz="1900" spc="-70" dirty="0">
                <a:latin typeface="Calibri"/>
                <a:cs typeface="Calibri"/>
              </a:rPr>
              <a:t> </a:t>
            </a:r>
            <a:r>
              <a:rPr sz="1900" u="sng" spc="-25" dirty="0">
                <a:solidFill>
                  <a:srgbClr val="B87669"/>
                </a:solidFill>
                <a:uFill>
                  <a:solidFill>
                    <a:srgbClr val="B87669"/>
                  </a:solidFill>
                </a:uFill>
                <a:latin typeface="Calibri"/>
                <a:cs typeface="Calibri"/>
                <a:hlinkClick r:id="rId11"/>
              </a:rPr>
              <a:t>yokatlas.yok.gov.tr</a:t>
            </a:r>
            <a:r>
              <a:rPr sz="1900" spc="-25" dirty="0">
                <a:solidFill>
                  <a:srgbClr val="B87669"/>
                </a:solidFill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ÖSYM:</a:t>
            </a:r>
            <a:r>
              <a:rPr sz="1900" spc="-75" dirty="0">
                <a:latin typeface="Calibri"/>
                <a:cs typeface="Calibri"/>
              </a:rPr>
              <a:t> </a:t>
            </a:r>
            <a:r>
              <a:rPr sz="1900" u="sng" spc="-10" dirty="0">
                <a:solidFill>
                  <a:srgbClr val="B87669"/>
                </a:solidFill>
                <a:uFill>
                  <a:solidFill>
                    <a:srgbClr val="B87669"/>
                  </a:solidFill>
                </a:uFill>
                <a:latin typeface="Calibri"/>
                <a:cs typeface="Calibri"/>
                <a:hlinkClick r:id="rId12"/>
              </a:rPr>
              <a:t>osym.gov.tr</a:t>
            </a:r>
            <a:endParaRPr sz="1900">
              <a:latin typeface="Calibri"/>
              <a:cs typeface="Calibri"/>
            </a:endParaRPr>
          </a:p>
          <a:p>
            <a:pPr marL="12700" marR="1545590">
              <a:lnSpc>
                <a:spcPts val="3030"/>
              </a:lnSpc>
              <a:spcBef>
                <a:spcPts val="90"/>
              </a:spcBef>
            </a:pPr>
            <a:r>
              <a:rPr sz="1900" dirty="0">
                <a:latin typeface="Calibri"/>
                <a:cs typeface="Calibri"/>
              </a:rPr>
              <a:t>Eba:</a:t>
            </a:r>
            <a:r>
              <a:rPr sz="1900" spc="-30" dirty="0">
                <a:latin typeface="Calibri"/>
                <a:cs typeface="Calibri"/>
              </a:rPr>
              <a:t> </a:t>
            </a:r>
            <a:r>
              <a:rPr sz="1900" u="sng" spc="-10" dirty="0">
                <a:solidFill>
                  <a:srgbClr val="B87669"/>
                </a:solidFill>
                <a:uFill>
                  <a:solidFill>
                    <a:srgbClr val="B87669"/>
                  </a:solidFill>
                </a:uFill>
                <a:latin typeface="Calibri"/>
                <a:cs typeface="Calibri"/>
                <a:hlinkClick r:id="rId13"/>
              </a:rPr>
              <a:t>eba.gov.tr</a:t>
            </a:r>
            <a:r>
              <a:rPr sz="1900" spc="-10" dirty="0">
                <a:solidFill>
                  <a:srgbClr val="B87669"/>
                </a:solidFill>
                <a:latin typeface="Calibri"/>
                <a:cs typeface="Calibri"/>
              </a:rPr>
              <a:t> </a:t>
            </a:r>
            <a:r>
              <a:rPr sz="1900" spc="-20" dirty="0">
                <a:latin typeface="Calibri"/>
                <a:cs typeface="Calibri"/>
              </a:rPr>
              <a:t>AFAD:</a:t>
            </a:r>
            <a:r>
              <a:rPr sz="1900" spc="-55" dirty="0">
                <a:latin typeface="Calibri"/>
                <a:cs typeface="Calibri"/>
              </a:rPr>
              <a:t> </a:t>
            </a:r>
            <a:r>
              <a:rPr sz="1900" u="sng" spc="-30" dirty="0">
                <a:solidFill>
                  <a:srgbClr val="B87669"/>
                </a:solidFill>
                <a:uFill>
                  <a:solidFill>
                    <a:srgbClr val="B87669"/>
                  </a:solidFill>
                </a:uFill>
                <a:latin typeface="Calibri"/>
                <a:cs typeface="Calibri"/>
                <a:hlinkClick r:id="rId14"/>
              </a:rPr>
              <a:t>afad.gov.tr</a:t>
            </a:r>
            <a:endParaRPr sz="19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19393" y="5904382"/>
            <a:ext cx="194945" cy="71310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r>
              <a:rPr sz="1200" spc="-10" dirty="0">
                <a:solidFill>
                  <a:srgbClr val="FFFFFF"/>
                </a:solidFill>
                <a:latin typeface="Times New Roman"/>
                <a:cs typeface="Times New Roman"/>
              </a:rPr>
              <a:t>22.09.2025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82600" y="170179"/>
            <a:ext cx="2787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34</a:t>
            </a:r>
            <a:endParaRPr sz="1800">
              <a:latin typeface="Microsoft Sans Serif"/>
              <a:cs typeface="Microsoft Sans Serif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4293108" y="1563624"/>
            <a:ext cx="6978650" cy="4695825"/>
            <a:chOff x="4293108" y="1563624"/>
            <a:chExt cx="6978650" cy="4695825"/>
          </a:xfrm>
        </p:grpSpPr>
        <p:pic>
          <p:nvPicPr>
            <p:cNvPr id="8" name="object 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342632" y="1563624"/>
              <a:ext cx="3521964" cy="972312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293108" y="1670304"/>
              <a:ext cx="2639567" cy="659891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702296" y="5600700"/>
              <a:ext cx="3261359" cy="658368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740396" y="2535936"/>
              <a:ext cx="2878836" cy="89916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293108" y="2557272"/>
              <a:ext cx="2830067" cy="729996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302252" y="3697224"/>
              <a:ext cx="2810255" cy="359663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5376672" y="5451347"/>
              <a:ext cx="1438655" cy="701040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7871460" y="3538728"/>
              <a:ext cx="899159" cy="900684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8933688" y="3528059"/>
              <a:ext cx="992124" cy="899159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5285232" y="4303775"/>
              <a:ext cx="1461515" cy="900684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0116311" y="3575303"/>
              <a:ext cx="1155192" cy="736092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9570720" y="4524756"/>
              <a:ext cx="1299972" cy="719328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7871460" y="4812791"/>
              <a:ext cx="1461516" cy="53797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27556" y="669493"/>
            <a:ext cx="22669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05" dirty="0">
                <a:solidFill>
                  <a:srgbClr val="F88556"/>
                </a:solidFill>
                <a:latin typeface="Lucida Sans Unicode"/>
                <a:cs typeface="Lucida Sans Unicode"/>
              </a:rPr>
              <a:t>◤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325372" y="718261"/>
            <a:ext cx="983869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5570220" algn="l"/>
              </a:tabLst>
            </a:pPr>
            <a:r>
              <a:rPr u="heavy" dirty="0">
                <a:uFill>
                  <a:solidFill>
                    <a:srgbClr val="F88556"/>
                  </a:solidFill>
                </a:uFill>
              </a:rPr>
              <a:t>	Mobil</a:t>
            </a:r>
            <a:r>
              <a:rPr u="heavy" spc="-25" dirty="0">
                <a:uFill>
                  <a:solidFill>
                    <a:srgbClr val="F88556"/>
                  </a:solidFill>
                </a:uFill>
              </a:rPr>
              <a:t> </a:t>
            </a:r>
            <a:r>
              <a:rPr u="heavy" spc="-10" dirty="0">
                <a:uFill>
                  <a:solidFill>
                    <a:srgbClr val="F88556"/>
                  </a:solidFill>
                </a:uFill>
              </a:rPr>
              <a:t>Platformlar 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338199" y="1474978"/>
            <a:ext cx="6261100" cy="2586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556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Huawei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App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: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u="sng" spc="-10" dirty="0">
                <a:solidFill>
                  <a:srgbClr val="B87669"/>
                </a:solidFill>
                <a:uFill>
                  <a:solidFill>
                    <a:srgbClr val="B87669"/>
                  </a:solidFill>
                </a:uFill>
                <a:latin typeface="Calibri"/>
                <a:cs typeface="Calibri"/>
                <a:hlinkClick r:id="rId2"/>
              </a:rPr>
              <a:t>consumer.huawei.com/tr/mobileservices/appgallery/</a:t>
            </a:r>
            <a:r>
              <a:rPr sz="1800" spc="-10" dirty="0">
                <a:solidFill>
                  <a:srgbClr val="B87669"/>
                </a:solidFill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Google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Play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: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u="sng" spc="-10" dirty="0">
                <a:solidFill>
                  <a:srgbClr val="B87669"/>
                </a:solidFill>
                <a:uFill>
                  <a:solidFill>
                    <a:srgbClr val="B87669"/>
                  </a:solidFill>
                </a:uFill>
                <a:latin typeface="Calibri"/>
                <a:cs typeface="Calibri"/>
                <a:hlinkClick r:id="rId3"/>
              </a:rPr>
              <a:t>play.google.com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200"/>
              </a:spcBef>
            </a:pPr>
            <a:r>
              <a:rPr sz="1800" dirty="0">
                <a:latin typeface="Calibri"/>
                <a:cs typeface="Calibri"/>
              </a:rPr>
              <a:t>App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Store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:</a:t>
            </a:r>
            <a:r>
              <a:rPr sz="1800" spc="30" dirty="0">
                <a:latin typeface="Calibri"/>
                <a:cs typeface="Calibri"/>
              </a:rPr>
              <a:t> </a:t>
            </a:r>
            <a:r>
              <a:rPr sz="1800" u="sng" spc="-20" dirty="0">
                <a:solidFill>
                  <a:srgbClr val="B87669"/>
                </a:solidFill>
                <a:uFill>
                  <a:solidFill>
                    <a:srgbClr val="B87669"/>
                  </a:solidFill>
                </a:uFill>
                <a:latin typeface="Calibri"/>
                <a:cs typeface="Calibri"/>
                <a:hlinkClick r:id="rId4"/>
              </a:rPr>
              <a:t>apple.com/tr/app-</a:t>
            </a:r>
            <a:r>
              <a:rPr sz="1800" u="sng" spc="-10" dirty="0">
                <a:solidFill>
                  <a:srgbClr val="B87669"/>
                </a:solidFill>
                <a:uFill>
                  <a:solidFill>
                    <a:srgbClr val="B87669"/>
                  </a:solidFill>
                </a:uFill>
                <a:latin typeface="Calibri"/>
                <a:cs typeface="Calibri"/>
                <a:hlinkClick r:id="rId4"/>
              </a:rPr>
              <a:t>store/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200"/>
              </a:spcBef>
            </a:pPr>
            <a:r>
              <a:rPr sz="1800" dirty="0">
                <a:latin typeface="Calibri"/>
                <a:cs typeface="Calibri"/>
              </a:rPr>
              <a:t>Galaxy</a:t>
            </a:r>
            <a:r>
              <a:rPr sz="1800" spc="-6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Store: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u="sng" spc="-10" dirty="0">
                <a:solidFill>
                  <a:srgbClr val="B87669"/>
                </a:solidFill>
                <a:uFill>
                  <a:solidFill>
                    <a:srgbClr val="B87669"/>
                  </a:solidFill>
                </a:uFill>
                <a:latin typeface="Calibri"/>
                <a:cs typeface="Calibri"/>
                <a:hlinkClick r:id="rId5"/>
              </a:rPr>
              <a:t>galaxystore.samsung.com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200"/>
              </a:spcBef>
            </a:pPr>
            <a:r>
              <a:rPr sz="1800" dirty="0">
                <a:latin typeface="Calibri"/>
                <a:cs typeface="Calibri"/>
              </a:rPr>
              <a:t>Amazon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App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: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u="sng" spc="-10" dirty="0">
                <a:solidFill>
                  <a:srgbClr val="B87669"/>
                </a:solidFill>
                <a:uFill>
                  <a:solidFill>
                    <a:srgbClr val="B87669"/>
                  </a:solidFill>
                </a:uFill>
                <a:latin typeface="Calibri"/>
                <a:cs typeface="Calibri"/>
                <a:hlinkClick r:id="rId6"/>
              </a:rPr>
              <a:t>amazon.com/gp/mas/get/amazonapp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200"/>
              </a:spcBef>
            </a:pPr>
            <a:r>
              <a:rPr sz="1800" spc="-10" dirty="0">
                <a:latin typeface="Calibri"/>
                <a:cs typeface="Calibri"/>
              </a:rPr>
              <a:t>F-</a:t>
            </a:r>
            <a:r>
              <a:rPr sz="1800" dirty="0">
                <a:latin typeface="Calibri"/>
                <a:cs typeface="Calibri"/>
              </a:rPr>
              <a:t>Droid:</a:t>
            </a:r>
            <a:r>
              <a:rPr sz="1800" spc="-55" dirty="0">
                <a:latin typeface="Calibri"/>
                <a:cs typeface="Calibri"/>
              </a:rPr>
              <a:t> </a:t>
            </a:r>
            <a:r>
              <a:rPr sz="1800" u="sng" dirty="0">
                <a:solidFill>
                  <a:srgbClr val="B87669"/>
                </a:solidFill>
                <a:uFill>
                  <a:solidFill>
                    <a:srgbClr val="B87669"/>
                  </a:solidFill>
                </a:uFill>
                <a:latin typeface="Calibri"/>
                <a:cs typeface="Calibri"/>
                <a:hlinkClick r:id="rId7"/>
              </a:rPr>
              <a:t>f-</a:t>
            </a:r>
            <a:r>
              <a:rPr sz="1800" u="sng" spc="-10" dirty="0">
                <a:solidFill>
                  <a:srgbClr val="B87669"/>
                </a:solidFill>
                <a:uFill>
                  <a:solidFill>
                    <a:srgbClr val="B87669"/>
                  </a:solidFill>
                </a:uFill>
                <a:latin typeface="Calibri"/>
                <a:cs typeface="Calibri"/>
                <a:hlinkClick r:id="rId7"/>
              </a:rPr>
              <a:t>droid.org/tr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338199" y="4188332"/>
            <a:ext cx="41351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Chrome</a:t>
            </a:r>
            <a:r>
              <a:rPr sz="1800" spc="-7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Stroe:</a:t>
            </a:r>
            <a:r>
              <a:rPr sz="1800" spc="-65" dirty="0">
                <a:latin typeface="Calibri"/>
                <a:cs typeface="Calibri"/>
              </a:rPr>
              <a:t> </a:t>
            </a:r>
            <a:r>
              <a:rPr sz="1800" u="sng" spc="-10" dirty="0">
                <a:solidFill>
                  <a:srgbClr val="B87669"/>
                </a:solidFill>
                <a:uFill>
                  <a:solidFill>
                    <a:srgbClr val="B87669"/>
                  </a:solidFill>
                </a:uFill>
                <a:latin typeface="Calibri"/>
                <a:cs typeface="Calibri"/>
                <a:hlinkClick r:id="rId8"/>
              </a:rPr>
              <a:t>chromewebstore.google.com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338199" y="4463160"/>
            <a:ext cx="4260215" cy="878840"/>
          </a:xfrm>
          <a:prstGeom prst="rect">
            <a:avLst/>
          </a:prstGeom>
        </p:spPr>
        <p:txBody>
          <a:bodyPr vert="horz" wrap="square" lIns="0" tIns="1644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95"/>
              </a:spcBef>
            </a:pPr>
            <a:r>
              <a:rPr sz="1800" spc="-10" dirty="0">
                <a:latin typeface="Calibri"/>
                <a:cs typeface="Calibri"/>
              </a:rPr>
              <a:t>FireFox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Add-</a:t>
            </a:r>
            <a:r>
              <a:rPr sz="1800" dirty="0">
                <a:latin typeface="Calibri"/>
                <a:cs typeface="Calibri"/>
              </a:rPr>
              <a:t>On: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u="sng" spc="-10" dirty="0">
                <a:solidFill>
                  <a:srgbClr val="B87669"/>
                </a:solidFill>
                <a:uFill>
                  <a:solidFill>
                    <a:srgbClr val="B87669"/>
                  </a:solidFill>
                </a:uFill>
                <a:latin typeface="Calibri"/>
                <a:cs typeface="Calibri"/>
                <a:hlinkClick r:id="rId9"/>
              </a:rPr>
              <a:t>addons.mozilla.org/tr/firefox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200"/>
              </a:spcBef>
            </a:pPr>
            <a:r>
              <a:rPr sz="1800" dirty="0">
                <a:latin typeface="Calibri"/>
                <a:cs typeface="Calibri"/>
              </a:rPr>
              <a:t>Opera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Addons: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u="sng" spc="-10" dirty="0">
                <a:solidFill>
                  <a:srgbClr val="B87669"/>
                </a:solidFill>
                <a:uFill>
                  <a:solidFill>
                    <a:srgbClr val="B87669"/>
                  </a:solidFill>
                </a:uFill>
                <a:latin typeface="Calibri"/>
                <a:cs typeface="Calibri"/>
                <a:hlinkClick r:id="rId10"/>
              </a:rPr>
              <a:t>addons.opera.com/tr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338199" y="5468823"/>
            <a:ext cx="13779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PEGI: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u="sng" spc="-10" dirty="0">
                <a:solidFill>
                  <a:srgbClr val="B87669"/>
                </a:solidFill>
                <a:uFill>
                  <a:solidFill>
                    <a:srgbClr val="B87669"/>
                  </a:solidFill>
                </a:uFill>
                <a:latin typeface="Calibri"/>
                <a:cs typeface="Calibri"/>
                <a:hlinkClick r:id="rId11"/>
              </a:rPr>
              <a:t>pegi.info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19393" y="5904382"/>
            <a:ext cx="194945" cy="71310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r>
              <a:rPr sz="1200" spc="-10" dirty="0">
                <a:solidFill>
                  <a:srgbClr val="FFFFFF"/>
                </a:solidFill>
                <a:latin typeface="Times New Roman"/>
                <a:cs typeface="Times New Roman"/>
              </a:rPr>
              <a:t>22.09.2025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82600" y="170179"/>
            <a:ext cx="2787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35</a:t>
            </a:r>
            <a:endParaRPr sz="1800">
              <a:latin typeface="Microsoft Sans Serif"/>
              <a:cs typeface="Microsoft Sans Serif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5766815" y="2001011"/>
            <a:ext cx="5539740" cy="4692650"/>
            <a:chOff x="5766815" y="2001011"/>
            <a:chExt cx="5539740" cy="4692650"/>
          </a:xfrm>
        </p:grpSpPr>
        <p:pic>
          <p:nvPicPr>
            <p:cNvPr id="11" name="object 11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236207" y="2001011"/>
              <a:ext cx="5070347" cy="2188464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640067" y="4363211"/>
              <a:ext cx="1914144" cy="71780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766815" y="5146547"/>
              <a:ext cx="5539740" cy="1546859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8912097" y="4324858"/>
            <a:ext cx="1774189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83820" marR="5080" indent="-71755">
              <a:lnSpc>
                <a:spcPct val="100000"/>
              </a:lnSpc>
              <a:spcBef>
                <a:spcPts val="95"/>
              </a:spcBef>
            </a:pPr>
            <a:r>
              <a:rPr sz="2200" b="1" dirty="0">
                <a:latin typeface="Arial"/>
                <a:cs typeface="Arial"/>
              </a:rPr>
              <a:t>Avrupa</a:t>
            </a:r>
            <a:r>
              <a:rPr sz="2200" b="1" spc="-140" dirty="0">
                <a:latin typeface="Arial"/>
                <a:cs typeface="Arial"/>
              </a:rPr>
              <a:t> </a:t>
            </a:r>
            <a:r>
              <a:rPr sz="2200" b="1" spc="-20" dirty="0">
                <a:latin typeface="Arial"/>
                <a:cs typeface="Arial"/>
              </a:rPr>
              <a:t>Oyun </a:t>
            </a:r>
            <a:r>
              <a:rPr sz="2200" b="1" dirty="0">
                <a:latin typeface="Arial"/>
                <a:cs typeface="Arial"/>
              </a:rPr>
              <a:t>Bilgi</a:t>
            </a:r>
            <a:r>
              <a:rPr sz="2200" b="1" spc="-35" dirty="0">
                <a:latin typeface="Arial"/>
                <a:cs typeface="Arial"/>
              </a:rPr>
              <a:t> </a:t>
            </a:r>
            <a:r>
              <a:rPr sz="2200" b="1" spc="-10" dirty="0">
                <a:latin typeface="Arial"/>
                <a:cs typeface="Arial"/>
              </a:rPr>
              <a:t>Sistemi</a:t>
            </a:r>
            <a:endParaRPr sz="2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27556" y="669493"/>
            <a:ext cx="22669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05" dirty="0">
                <a:solidFill>
                  <a:srgbClr val="F88556"/>
                </a:solidFill>
                <a:latin typeface="Lucida Sans Unicode"/>
                <a:cs typeface="Lucida Sans Unicode"/>
              </a:rPr>
              <a:t>◤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338072" y="1411224"/>
            <a:ext cx="9813290" cy="62865"/>
          </a:xfrm>
          <a:custGeom>
            <a:avLst/>
            <a:gdLst/>
            <a:ahLst/>
            <a:cxnLst/>
            <a:rect l="l" t="t" r="r" b="b"/>
            <a:pathLst>
              <a:path w="9813290" h="62865">
                <a:moveTo>
                  <a:pt x="9813036" y="0"/>
                </a:moveTo>
                <a:lnTo>
                  <a:pt x="0" y="0"/>
                </a:lnTo>
                <a:lnTo>
                  <a:pt x="0" y="62484"/>
                </a:lnTo>
                <a:lnTo>
                  <a:pt x="9813036" y="62484"/>
                </a:lnTo>
                <a:lnTo>
                  <a:pt x="9813036" y="0"/>
                </a:lnTo>
                <a:close/>
              </a:path>
            </a:pathLst>
          </a:custGeom>
          <a:solidFill>
            <a:srgbClr val="F8855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16535">
              <a:lnSpc>
                <a:spcPct val="100000"/>
              </a:lnSpc>
              <a:spcBef>
                <a:spcPts val="105"/>
              </a:spcBef>
            </a:pPr>
            <a:r>
              <a:rPr spc="-50" dirty="0"/>
              <a:t>Yapay</a:t>
            </a:r>
            <a:r>
              <a:rPr spc="-105" dirty="0"/>
              <a:t> </a:t>
            </a:r>
            <a:r>
              <a:rPr dirty="0"/>
              <a:t>Zeka</a:t>
            </a:r>
            <a:r>
              <a:rPr spc="-100" dirty="0"/>
              <a:t> </a:t>
            </a:r>
            <a:r>
              <a:rPr dirty="0"/>
              <a:t>-</a:t>
            </a:r>
            <a:r>
              <a:rPr spc="-105" dirty="0"/>
              <a:t> </a:t>
            </a:r>
            <a:r>
              <a:rPr spc="-50" dirty="0"/>
              <a:t>1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19393" y="5904382"/>
            <a:ext cx="194945" cy="71310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r>
              <a:rPr sz="1200" spc="-10" dirty="0">
                <a:solidFill>
                  <a:srgbClr val="FFFFFF"/>
                </a:solidFill>
                <a:latin typeface="Times New Roman"/>
                <a:cs typeface="Times New Roman"/>
              </a:rPr>
              <a:t>22.09.2025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82600" y="170179"/>
            <a:ext cx="2787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36</a:t>
            </a:r>
            <a:endParaRPr sz="1800">
              <a:latin typeface="Microsoft Sans Serif"/>
              <a:cs typeface="Microsoft Sans Serif"/>
            </a:endParaRPr>
          </a:p>
        </p:txBody>
      </p: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1359490" y="1566628"/>
          <a:ext cx="9673590" cy="5181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266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390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348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878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31800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34"/>
                        </a:spcBef>
                      </a:pPr>
                      <a:r>
                        <a:rPr sz="2000" b="1" spc="-25" dirty="0">
                          <a:latin typeface="Calibri"/>
                          <a:cs typeface="Calibri"/>
                        </a:rPr>
                        <a:t>Adı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29844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44525">
                        <a:lnSpc>
                          <a:spcPct val="100000"/>
                        </a:lnSpc>
                        <a:spcBef>
                          <a:spcPts val="234"/>
                        </a:spcBef>
                      </a:pPr>
                      <a:r>
                        <a:rPr sz="2000" b="1" spc="-10" dirty="0">
                          <a:latin typeface="Calibri"/>
                          <a:cs typeface="Calibri"/>
                        </a:rPr>
                        <a:t>Geliştiricisi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29844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73660">
                        <a:lnSpc>
                          <a:spcPct val="100000"/>
                        </a:lnSpc>
                        <a:spcBef>
                          <a:spcPts val="234"/>
                        </a:spcBef>
                      </a:pPr>
                      <a:r>
                        <a:rPr sz="2000" b="1" dirty="0">
                          <a:latin typeface="Calibri"/>
                          <a:cs typeface="Calibri"/>
                        </a:rPr>
                        <a:t>Kullandığı</a:t>
                      </a:r>
                      <a:r>
                        <a:rPr sz="2000" b="1" spc="-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b="1" dirty="0">
                          <a:latin typeface="Calibri"/>
                          <a:cs typeface="Calibri"/>
                        </a:rPr>
                        <a:t>Dil</a:t>
                      </a:r>
                      <a:r>
                        <a:rPr sz="2000" b="1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b="1" spc="-10" dirty="0">
                          <a:latin typeface="Calibri"/>
                          <a:cs typeface="Calibri"/>
                        </a:rPr>
                        <a:t>Modeli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29844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492125">
                        <a:lnSpc>
                          <a:spcPct val="100000"/>
                        </a:lnSpc>
                        <a:spcBef>
                          <a:spcPts val="234"/>
                        </a:spcBef>
                      </a:pPr>
                      <a:r>
                        <a:rPr sz="2000" b="1" dirty="0">
                          <a:latin typeface="Calibri"/>
                          <a:cs typeface="Calibri"/>
                        </a:rPr>
                        <a:t>Web</a:t>
                      </a:r>
                      <a:r>
                        <a:rPr sz="2000" b="1" spc="-1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b="1" spc="-10" dirty="0">
                          <a:latin typeface="Calibri"/>
                          <a:cs typeface="Calibri"/>
                        </a:rPr>
                        <a:t>Sitesi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29844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1800">
                <a:tc>
                  <a:txBody>
                    <a:bodyPr/>
                    <a:lstStyle/>
                    <a:p>
                      <a:pPr marL="36195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sz="2000" b="1" spc="-10" dirty="0">
                          <a:latin typeface="Calibri"/>
                          <a:cs typeface="Calibri"/>
                        </a:rPr>
                        <a:t>ChatGPT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298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6195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sz="2000" spc="-10" dirty="0">
                          <a:latin typeface="Calibri"/>
                          <a:cs typeface="Calibri"/>
                        </a:rPr>
                        <a:t>OpenAI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298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6195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sz="2000" spc="-20" dirty="0">
                          <a:latin typeface="Calibri"/>
                          <a:cs typeface="Calibri"/>
                        </a:rPr>
                        <a:t>GPT-</a:t>
                      </a:r>
                      <a:r>
                        <a:rPr sz="2000" spc="-50" dirty="0">
                          <a:latin typeface="Calibri"/>
                          <a:cs typeface="Calibri"/>
                        </a:rPr>
                        <a:t>4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298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6830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sz="2000" spc="-10" dirty="0">
                          <a:latin typeface="Calibri"/>
                          <a:cs typeface="Calibri"/>
                        </a:rPr>
                        <a:t>openai.com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298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1800">
                <a:tc>
                  <a:txBody>
                    <a:bodyPr/>
                    <a:lstStyle/>
                    <a:p>
                      <a:pPr marL="36195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sz="2000" b="1" spc="-10" dirty="0">
                          <a:latin typeface="Calibri"/>
                          <a:cs typeface="Calibri"/>
                        </a:rPr>
                        <a:t>Gemini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298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6195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sz="2000" dirty="0">
                          <a:latin typeface="Calibri"/>
                          <a:cs typeface="Calibri"/>
                        </a:rPr>
                        <a:t>Google</a:t>
                      </a:r>
                      <a:r>
                        <a:rPr sz="2000" spc="-5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(Alphabet</a:t>
                      </a:r>
                      <a:r>
                        <a:rPr sz="20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20" dirty="0">
                          <a:latin typeface="Calibri"/>
                          <a:cs typeface="Calibri"/>
                        </a:rPr>
                        <a:t>Inc.)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298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6195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sz="2000" spc="-10" dirty="0">
                          <a:latin typeface="Calibri"/>
                          <a:cs typeface="Calibri"/>
                        </a:rPr>
                        <a:t>LaMDA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298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6830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sz="2000" spc="-10" dirty="0">
                          <a:latin typeface="Calibri"/>
                          <a:cs typeface="Calibri"/>
                        </a:rPr>
                        <a:t>gemini.google.com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298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1800">
                <a:tc>
                  <a:txBody>
                    <a:bodyPr/>
                    <a:lstStyle/>
                    <a:p>
                      <a:pPr marL="36195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sz="2000" b="1" dirty="0">
                          <a:latin typeface="Calibri"/>
                          <a:cs typeface="Calibri"/>
                        </a:rPr>
                        <a:t>Claude</a:t>
                      </a:r>
                      <a:r>
                        <a:rPr sz="2000" b="1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b="1" spc="-50" dirty="0">
                          <a:latin typeface="Calibri"/>
                          <a:cs typeface="Calibri"/>
                        </a:rPr>
                        <a:t>2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298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6195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sz="2000" spc="-10" dirty="0">
                          <a:latin typeface="Calibri"/>
                          <a:cs typeface="Calibri"/>
                        </a:rPr>
                        <a:t>Anthropic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298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6195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sz="2000" dirty="0">
                          <a:latin typeface="Calibri"/>
                          <a:cs typeface="Calibri"/>
                        </a:rPr>
                        <a:t>Claude</a:t>
                      </a:r>
                      <a:r>
                        <a:rPr sz="20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50" dirty="0">
                          <a:latin typeface="Calibri"/>
                          <a:cs typeface="Calibri"/>
                        </a:rPr>
                        <a:t>2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298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6830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sz="2000" spc="-10" dirty="0">
                          <a:latin typeface="Calibri"/>
                          <a:cs typeface="Calibri"/>
                        </a:rPr>
                        <a:t>anthropic.com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298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1800">
                <a:tc>
                  <a:txBody>
                    <a:bodyPr/>
                    <a:lstStyle/>
                    <a:p>
                      <a:pPr marL="36195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sz="2000" b="1" dirty="0">
                          <a:latin typeface="Calibri"/>
                          <a:cs typeface="Calibri"/>
                        </a:rPr>
                        <a:t>LLaMA</a:t>
                      </a:r>
                      <a:r>
                        <a:rPr sz="2000" b="1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b="1" spc="-50" dirty="0">
                          <a:latin typeface="Calibri"/>
                          <a:cs typeface="Calibri"/>
                        </a:rPr>
                        <a:t>2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298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6195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sz="2000" dirty="0">
                          <a:latin typeface="Calibri"/>
                          <a:cs typeface="Calibri"/>
                        </a:rPr>
                        <a:t>Meta</a:t>
                      </a:r>
                      <a:r>
                        <a:rPr sz="2000" spc="-6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10" dirty="0">
                          <a:latin typeface="Calibri"/>
                          <a:cs typeface="Calibri"/>
                        </a:rPr>
                        <a:t>(Facebook)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298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6195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sz="2000" dirty="0">
                          <a:latin typeface="Calibri"/>
                          <a:cs typeface="Calibri"/>
                        </a:rPr>
                        <a:t>LLaMA</a:t>
                      </a:r>
                      <a:r>
                        <a:rPr sz="20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50" dirty="0">
                          <a:latin typeface="Calibri"/>
                          <a:cs typeface="Calibri"/>
                        </a:rPr>
                        <a:t>2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298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6830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sz="2000" spc="-10" dirty="0">
                          <a:latin typeface="Calibri"/>
                          <a:cs typeface="Calibri"/>
                        </a:rPr>
                        <a:t>ai.meta.com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298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1800">
                <a:tc>
                  <a:txBody>
                    <a:bodyPr/>
                    <a:lstStyle/>
                    <a:p>
                      <a:pPr marL="36195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sz="2000" b="1" spc="-20" dirty="0">
                          <a:latin typeface="Calibri"/>
                          <a:cs typeface="Calibri"/>
                        </a:rPr>
                        <a:t>Grok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298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6195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sz="2000" dirty="0">
                          <a:latin typeface="Calibri"/>
                          <a:cs typeface="Calibri"/>
                        </a:rPr>
                        <a:t>X</a:t>
                      </a:r>
                      <a:r>
                        <a:rPr sz="20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(Eski</a:t>
                      </a:r>
                      <a:r>
                        <a:rPr sz="20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adıyla</a:t>
                      </a:r>
                      <a:r>
                        <a:rPr sz="20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10" dirty="0">
                          <a:latin typeface="Calibri"/>
                          <a:cs typeface="Calibri"/>
                        </a:rPr>
                        <a:t>Twitter)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298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6195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sz="2000" dirty="0">
                          <a:latin typeface="Calibri"/>
                          <a:cs typeface="Calibri"/>
                        </a:rPr>
                        <a:t>Özel</a:t>
                      </a:r>
                      <a:r>
                        <a:rPr sz="2000" spc="-6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10" dirty="0">
                          <a:latin typeface="Calibri"/>
                          <a:cs typeface="Calibri"/>
                        </a:rPr>
                        <a:t>Geliştirilmiş</a:t>
                      </a:r>
                      <a:r>
                        <a:rPr sz="20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25" dirty="0">
                          <a:latin typeface="Calibri"/>
                          <a:cs typeface="Calibri"/>
                        </a:rPr>
                        <a:t>LLM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298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6830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sz="2000" spc="-10" dirty="0">
                          <a:latin typeface="Calibri"/>
                          <a:cs typeface="Calibri"/>
                        </a:rPr>
                        <a:t>x.com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298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1800">
                <a:tc>
                  <a:txBody>
                    <a:bodyPr/>
                    <a:lstStyle/>
                    <a:p>
                      <a:pPr marL="3619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2000" b="1" dirty="0">
                          <a:latin typeface="Calibri"/>
                          <a:cs typeface="Calibri"/>
                        </a:rPr>
                        <a:t>Ernie</a:t>
                      </a:r>
                      <a:r>
                        <a:rPr sz="2000" b="1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b="1" spc="-25" dirty="0">
                          <a:latin typeface="Calibri"/>
                          <a:cs typeface="Calibri"/>
                        </a:rPr>
                        <a:t>Bot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619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2000" spc="-10" dirty="0">
                          <a:latin typeface="Calibri"/>
                          <a:cs typeface="Calibri"/>
                        </a:rPr>
                        <a:t>Baidu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619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2000" spc="-10" dirty="0">
                          <a:latin typeface="Calibri"/>
                          <a:cs typeface="Calibri"/>
                        </a:rPr>
                        <a:t>ERNIE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683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2000" spc="-10" dirty="0">
                          <a:latin typeface="Calibri"/>
                          <a:cs typeface="Calibri"/>
                        </a:rPr>
                        <a:t>baidu.com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31800">
                <a:tc>
                  <a:txBody>
                    <a:bodyPr/>
                    <a:lstStyle/>
                    <a:p>
                      <a:pPr marL="36195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sz="2000" b="1" dirty="0">
                          <a:latin typeface="Calibri"/>
                          <a:cs typeface="Calibri"/>
                        </a:rPr>
                        <a:t>Mistral</a:t>
                      </a:r>
                      <a:r>
                        <a:rPr sz="2000" b="1" spc="-10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b="1" spc="-25" dirty="0">
                          <a:latin typeface="Calibri"/>
                          <a:cs typeface="Calibri"/>
                        </a:rPr>
                        <a:t>AI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298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6195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sz="2000" spc="-10" dirty="0">
                          <a:latin typeface="Calibri"/>
                          <a:cs typeface="Calibri"/>
                        </a:rPr>
                        <a:t>Mistral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298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6195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sz="2000" spc="-10" dirty="0">
                          <a:latin typeface="Calibri"/>
                          <a:cs typeface="Calibri"/>
                        </a:rPr>
                        <a:t>Mistral</a:t>
                      </a:r>
                      <a:r>
                        <a:rPr sz="2000" spc="-6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10" dirty="0">
                          <a:latin typeface="Calibri"/>
                          <a:cs typeface="Calibri"/>
                        </a:rPr>
                        <a:t>models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298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6830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sz="2000" spc="-10" dirty="0">
                          <a:latin typeface="Calibri"/>
                          <a:cs typeface="Calibri"/>
                        </a:rPr>
                        <a:t>mistral.ai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298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31800">
                <a:tc>
                  <a:txBody>
                    <a:bodyPr/>
                    <a:lstStyle/>
                    <a:p>
                      <a:pPr marL="3619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2000" b="1" dirty="0">
                          <a:latin typeface="Calibri"/>
                          <a:cs typeface="Calibri"/>
                        </a:rPr>
                        <a:t>Pi</a:t>
                      </a:r>
                      <a:r>
                        <a:rPr sz="2000" b="1" spc="-6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b="1" dirty="0">
                          <a:latin typeface="Calibri"/>
                          <a:cs typeface="Calibri"/>
                        </a:rPr>
                        <a:t>(Personal</a:t>
                      </a:r>
                      <a:r>
                        <a:rPr sz="2000" b="1" spc="-6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b="1" spc="-10" dirty="0">
                          <a:latin typeface="Calibri"/>
                          <a:cs typeface="Calibri"/>
                        </a:rPr>
                        <a:t>Intelligence)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619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2000" dirty="0">
                          <a:latin typeface="Calibri"/>
                          <a:cs typeface="Calibri"/>
                        </a:rPr>
                        <a:t>Inflection</a:t>
                      </a:r>
                      <a:r>
                        <a:rPr sz="2000" spc="-7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25" dirty="0">
                          <a:latin typeface="Calibri"/>
                          <a:cs typeface="Calibri"/>
                        </a:rPr>
                        <a:t>AI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619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2000" dirty="0">
                          <a:latin typeface="Calibri"/>
                          <a:cs typeface="Calibri"/>
                        </a:rPr>
                        <a:t>Inflection</a:t>
                      </a:r>
                      <a:r>
                        <a:rPr sz="2000" spc="-8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25" dirty="0">
                          <a:latin typeface="Calibri"/>
                          <a:cs typeface="Calibri"/>
                        </a:rPr>
                        <a:t>LLM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683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2000" spc="-10" dirty="0">
                          <a:latin typeface="Calibri"/>
                          <a:cs typeface="Calibri"/>
                        </a:rPr>
                        <a:t>inflection.ai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31800">
                <a:tc>
                  <a:txBody>
                    <a:bodyPr/>
                    <a:lstStyle/>
                    <a:p>
                      <a:pPr marL="3619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2000" b="1" dirty="0">
                          <a:latin typeface="Calibri"/>
                          <a:cs typeface="Calibri"/>
                        </a:rPr>
                        <a:t>Cohere</a:t>
                      </a:r>
                      <a:r>
                        <a:rPr sz="2000" b="1" spc="-5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b="1" dirty="0">
                          <a:latin typeface="Calibri"/>
                          <a:cs typeface="Calibri"/>
                        </a:rPr>
                        <a:t>Command</a:t>
                      </a:r>
                      <a:r>
                        <a:rPr sz="2000" b="1" spc="-7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b="1" spc="-50" dirty="0">
                          <a:latin typeface="Calibri"/>
                          <a:cs typeface="Calibri"/>
                        </a:rPr>
                        <a:t>R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619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2000" dirty="0">
                          <a:latin typeface="Calibri"/>
                          <a:cs typeface="Calibri"/>
                        </a:rPr>
                        <a:t>Cohere</a:t>
                      </a:r>
                      <a:r>
                        <a:rPr sz="2000" spc="-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25" dirty="0">
                          <a:latin typeface="Calibri"/>
                          <a:cs typeface="Calibri"/>
                        </a:rPr>
                        <a:t>AI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619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2000" dirty="0">
                          <a:latin typeface="Calibri"/>
                          <a:cs typeface="Calibri"/>
                        </a:rPr>
                        <a:t>Command</a:t>
                      </a:r>
                      <a:r>
                        <a:rPr sz="20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50" dirty="0">
                          <a:latin typeface="Calibri"/>
                          <a:cs typeface="Calibri"/>
                        </a:rPr>
                        <a:t>R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683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2000" spc="-10" dirty="0">
                          <a:latin typeface="Calibri"/>
                          <a:cs typeface="Calibri"/>
                        </a:rPr>
                        <a:t>cohere.com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31800">
                <a:tc>
                  <a:txBody>
                    <a:bodyPr/>
                    <a:lstStyle/>
                    <a:p>
                      <a:pPr marL="3619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2000" b="1" spc="-10" dirty="0">
                          <a:latin typeface="Calibri"/>
                          <a:cs typeface="Calibri"/>
                        </a:rPr>
                        <a:t>Character</a:t>
                      </a:r>
                      <a:r>
                        <a:rPr sz="2000" b="1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b="1" spc="-25" dirty="0">
                          <a:latin typeface="Calibri"/>
                          <a:cs typeface="Calibri"/>
                        </a:rPr>
                        <a:t>AI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619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2000" spc="-10" dirty="0">
                          <a:latin typeface="Calibri"/>
                          <a:cs typeface="Calibri"/>
                        </a:rPr>
                        <a:t>Character.AI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619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2000" dirty="0">
                          <a:latin typeface="Calibri"/>
                          <a:cs typeface="Calibri"/>
                        </a:rPr>
                        <a:t>Özel</a:t>
                      </a:r>
                      <a:r>
                        <a:rPr sz="2000" spc="-114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Geliştirilmiş</a:t>
                      </a:r>
                      <a:r>
                        <a:rPr sz="2000" spc="-7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25" dirty="0">
                          <a:latin typeface="Calibri"/>
                          <a:cs typeface="Calibri"/>
                        </a:rPr>
                        <a:t>LLM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683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2000" spc="-10" dirty="0">
                          <a:latin typeface="Calibri"/>
                          <a:cs typeface="Calibri"/>
                        </a:rPr>
                        <a:t>beta.character.ai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31800">
                <a:tc>
                  <a:txBody>
                    <a:bodyPr/>
                    <a:lstStyle/>
                    <a:p>
                      <a:pPr marL="3619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2000" b="1" spc="-10" dirty="0">
                          <a:latin typeface="Calibri"/>
                          <a:cs typeface="Calibri"/>
                        </a:rPr>
                        <a:t>Replika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619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2000" dirty="0">
                          <a:latin typeface="Calibri"/>
                          <a:cs typeface="Calibri"/>
                        </a:rPr>
                        <a:t>Luka,</a:t>
                      </a:r>
                      <a:r>
                        <a:rPr sz="2000" spc="-6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20" dirty="0">
                          <a:latin typeface="Calibri"/>
                          <a:cs typeface="Calibri"/>
                        </a:rPr>
                        <a:t>Inc.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619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2000" dirty="0">
                          <a:latin typeface="Calibri"/>
                          <a:cs typeface="Calibri"/>
                        </a:rPr>
                        <a:t>Özel</a:t>
                      </a:r>
                      <a:r>
                        <a:rPr sz="2000" spc="-6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10" dirty="0">
                          <a:latin typeface="Calibri"/>
                          <a:cs typeface="Calibri"/>
                        </a:rPr>
                        <a:t>Geliştirilmiş</a:t>
                      </a:r>
                      <a:r>
                        <a:rPr sz="20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25" dirty="0">
                          <a:latin typeface="Calibri"/>
                          <a:cs typeface="Calibri"/>
                        </a:rPr>
                        <a:t>LLM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683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2000" spc="-10" dirty="0">
                          <a:latin typeface="Calibri"/>
                          <a:cs typeface="Calibri"/>
                        </a:rPr>
                        <a:t>replika.com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27556" y="669493"/>
            <a:ext cx="22669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05" dirty="0">
                <a:solidFill>
                  <a:srgbClr val="F88556"/>
                </a:solidFill>
                <a:latin typeface="Lucida Sans Unicode"/>
                <a:cs typeface="Lucida Sans Unicode"/>
              </a:rPr>
              <a:t>◤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338072" y="1411224"/>
            <a:ext cx="9813290" cy="62865"/>
          </a:xfrm>
          <a:custGeom>
            <a:avLst/>
            <a:gdLst/>
            <a:ahLst/>
            <a:cxnLst/>
            <a:rect l="l" t="t" r="r" b="b"/>
            <a:pathLst>
              <a:path w="9813290" h="62865">
                <a:moveTo>
                  <a:pt x="9813036" y="0"/>
                </a:moveTo>
                <a:lnTo>
                  <a:pt x="0" y="0"/>
                </a:lnTo>
                <a:lnTo>
                  <a:pt x="0" y="62484"/>
                </a:lnTo>
                <a:lnTo>
                  <a:pt x="9813036" y="62484"/>
                </a:lnTo>
                <a:lnTo>
                  <a:pt x="9813036" y="0"/>
                </a:lnTo>
                <a:close/>
              </a:path>
            </a:pathLst>
          </a:custGeom>
          <a:solidFill>
            <a:srgbClr val="F8855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16535">
              <a:lnSpc>
                <a:spcPct val="100000"/>
              </a:lnSpc>
              <a:spcBef>
                <a:spcPts val="105"/>
              </a:spcBef>
            </a:pPr>
            <a:r>
              <a:rPr spc="-50" dirty="0"/>
              <a:t>Yapay</a:t>
            </a:r>
            <a:r>
              <a:rPr spc="-105" dirty="0"/>
              <a:t> </a:t>
            </a:r>
            <a:r>
              <a:rPr dirty="0"/>
              <a:t>Zeka</a:t>
            </a:r>
            <a:r>
              <a:rPr spc="-100" dirty="0"/>
              <a:t> </a:t>
            </a:r>
            <a:r>
              <a:rPr dirty="0"/>
              <a:t>-</a:t>
            </a:r>
            <a:r>
              <a:rPr spc="-105" dirty="0"/>
              <a:t> </a:t>
            </a:r>
            <a:r>
              <a:rPr spc="-50" dirty="0"/>
              <a:t>2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19393" y="5904382"/>
            <a:ext cx="194945" cy="71310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r>
              <a:rPr sz="1200" spc="-10" dirty="0">
                <a:solidFill>
                  <a:srgbClr val="FFFFFF"/>
                </a:solidFill>
                <a:latin typeface="Times New Roman"/>
                <a:cs typeface="Times New Roman"/>
              </a:rPr>
              <a:t>22.09.2025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82600" y="170179"/>
            <a:ext cx="2787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37</a:t>
            </a:r>
            <a:endParaRPr sz="1800">
              <a:latin typeface="Microsoft Sans Serif"/>
              <a:cs typeface="Microsoft Sans Serif"/>
            </a:endParaRPr>
          </a:p>
        </p:txBody>
      </p: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1357691" y="1851974"/>
          <a:ext cx="9658985" cy="46005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504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835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298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068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b="1" spc="-25" dirty="0">
                          <a:latin typeface="Calibri"/>
                          <a:cs typeface="Calibri"/>
                        </a:rPr>
                        <a:t>Adı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02552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b="1" spc="-10" dirty="0">
                          <a:latin typeface="Calibri"/>
                          <a:cs typeface="Calibri"/>
                        </a:rPr>
                        <a:t>Geliştiricisi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8100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b="1" dirty="0">
                          <a:latin typeface="Calibri"/>
                          <a:cs typeface="Calibri"/>
                        </a:rPr>
                        <a:t>Kullandığı</a:t>
                      </a:r>
                      <a:r>
                        <a:rPr sz="1800" b="1" spc="-6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dirty="0">
                          <a:latin typeface="Calibri"/>
                          <a:cs typeface="Calibri"/>
                        </a:rPr>
                        <a:t>Dil</a:t>
                      </a:r>
                      <a:r>
                        <a:rPr sz="1800" b="1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10" dirty="0">
                          <a:latin typeface="Calibri"/>
                          <a:cs typeface="Calibri"/>
                        </a:rPr>
                        <a:t>Modeli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5687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b="1" dirty="0">
                          <a:latin typeface="Calibri"/>
                          <a:cs typeface="Calibri"/>
                        </a:rPr>
                        <a:t>Web</a:t>
                      </a:r>
                      <a:r>
                        <a:rPr sz="1800" b="1" spc="-9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10" dirty="0">
                          <a:latin typeface="Calibri"/>
                          <a:cs typeface="Calibri"/>
                        </a:rPr>
                        <a:t>Sitesi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36195">
                        <a:lnSpc>
                          <a:spcPct val="100000"/>
                        </a:lnSpc>
                        <a:spcBef>
                          <a:spcPts val="244"/>
                        </a:spcBef>
                      </a:pPr>
                      <a:r>
                        <a:rPr sz="1800" b="1" spc="-10" dirty="0">
                          <a:latin typeface="Calibri"/>
                          <a:cs typeface="Calibri"/>
                        </a:rPr>
                        <a:t>Falcon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619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600" spc="-20" dirty="0">
                          <a:latin typeface="Calibri"/>
                          <a:cs typeface="Calibri"/>
                        </a:rPr>
                        <a:t>Technology</a:t>
                      </a:r>
                      <a:r>
                        <a:rPr sz="16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spc="-10" dirty="0">
                          <a:latin typeface="Calibri"/>
                          <a:cs typeface="Calibri"/>
                        </a:rPr>
                        <a:t>Innovation</a:t>
                      </a:r>
                      <a:r>
                        <a:rPr sz="16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Institute</a:t>
                      </a:r>
                      <a:r>
                        <a:rPr sz="1600" spc="-5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spc="-10" dirty="0">
                          <a:latin typeface="Calibri"/>
                          <a:cs typeface="Calibri"/>
                        </a:rPr>
                        <a:t>(TII)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619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600" dirty="0">
                          <a:latin typeface="Calibri"/>
                          <a:cs typeface="Calibri"/>
                        </a:rPr>
                        <a:t>Falcon</a:t>
                      </a:r>
                      <a:r>
                        <a:rPr sz="1600" spc="-9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spc="-25" dirty="0">
                          <a:latin typeface="Calibri"/>
                          <a:cs typeface="Calibri"/>
                        </a:rPr>
                        <a:t>LLM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683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600" spc="-10" dirty="0">
                          <a:latin typeface="Calibri"/>
                          <a:cs typeface="Calibri"/>
                        </a:rPr>
                        <a:t>falconllm.tii.ae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125">
                <a:tc>
                  <a:txBody>
                    <a:bodyPr/>
                    <a:lstStyle/>
                    <a:p>
                      <a:pPr marL="36195">
                        <a:lnSpc>
                          <a:spcPct val="100000"/>
                        </a:lnSpc>
                        <a:spcBef>
                          <a:spcPts val="244"/>
                        </a:spcBef>
                      </a:pPr>
                      <a:r>
                        <a:rPr sz="1800" b="1" spc="-10" dirty="0">
                          <a:latin typeface="Calibri"/>
                          <a:cs typeface="Calibri"/>
                        </a:rPr>
                        <a:t>Nemotron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619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600" spc="-10" dirty="0">
                          <a:latin typeface="Calibri"/>
                          <a:cs typeface="Calibri"/>
                        </a:rPr>
                        <a:t>Nemolabs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619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600" dirty="0">
                          <a:latin typeface="Calibri"/>
                          <a:cs typeface="Calibri"/>
                        </a:rPr>
                        <a:t>Özel </a:t>
                      </a:r>
                      <a:r>
                        <a:rPr sz="1600" spc="-10" dirty="0">
                          <a:latin typeface="Calibri"/>
                          <a:cs typeface="Calibri"/>
                        </a:rPr>
                        <a:t>Geliştirilmiş</a:t>
                      </a:r>
                      <a:r>
                        <a:rPr sz="16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spc="-25" dirty="0">
                          <a:latin typeface="Calibri"/>
                          <a:cs typeface="Calibri"/>
                        </a:rPr>
                        <a:t>LLM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683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600" spc="-10" dirty="0">
                          <a:latin typeface="Calibri"/>
                          <a:cs typeface="Calibri"/>
                        </a:rPr>
                        <a:t>nemolabs.ai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3619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b="1" spc="-20" dirty="0">
                          <a:latin typeface="Calibri"/>
                          <a:cs typeface="Calibri"/>
                        </a:rPr>
                        <a:t>DBRX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619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600" spc="-10" dirty="0">
                          <a:latin typeface="Calibri"/>
                          <a:cs typeface="Calibri"/>
                        </a:rPr>
                        <a:t>Databricks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619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600" dirty="0">
                          <a:latin typeface="Calibri"/>
                          <a:cs typeface="Calibri"/>
                        </a:rPr>
                        <a:t>Dolly</a:t>
                      </a:r>
                      <a:r>
                        <a:rPr sz="16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spc="-25" dirty="0">
                          <a:latin typeface="Calibri"/>
                          <a:cs typeface="Calibri"/>
                        </a:rPr>
                        <a:t>LLM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683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600" spc="-10" dirty="0">
                          <a:latin typeface="Calibri"/>
                          <a:cs typeface="Calibri"/>
                        </a:rPr>
                        <a:t>databricks.com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36195">
                        <a:lnSpc>
                          <a:spcPct val="100000"/>
                        </a:lnSpc>
                        <a:spcBef>
                          <a:spcPts val="244"/>
                        </a:spcBef>
                      </a:pPr>
                      <a:r>
                        <a:rPr sz="1800" b="1" spc="-10" dirty="0">
                          <a:latin typeface="Calibri"/>
                          <a:cs typeface="Calibri"/>
                        </a:rPr>
                        <a:t>Fugaku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619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600" spc="-10" dirty="0">
                          <a:latin typeface="Calibri"/>
                          <a:cs typeface="Calibri"/>
                        </a:rPr>
                        <a:t>RIKEN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619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600" dirty="0">
                          <a:latin typeface="Calibri"/>
                          <a:cs typeface="Calibri"/>
                        </a:rPr>
                        <a:t>Fugaku</a:t>
                      </a:r>
                      <a:r>
                        <a:rPr sz="1600" spc="-6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spc="-25" dirty="0">
                          <a:latin typeface="Calibri"/>
                          <a:cs typeface="Calibri"/>
                        </a:rPr>
                        <a:t>LLM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683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600" spc="-10" dirty="0">
                          <a:latin typeface="Calibri"/>
                          <a:cs typeface="Calibri"/>
                        </a:rPr>
                        <a:t>riken.jp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3619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b="1" spc="-10" dirty="0">
                          <a:latin typeface="Calibri"/>
                          <a:cs typeface="Calibri"/>
                        </a:rPr>
                        <a:t>Qwen</a:t>
                      </a:r>
                      <a:r>
                        <a:rPr sz="1800" b="1" spc="-9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500" i="1" spc="-20" dirty="0">
                          <a:latin typeface="Calibri"/>
                          <a:cs typeface="Calibri"/>
                        </a:rPr>
                        <a:t>(Tongyi</a:t>
                      </a:r>
                      <a:r>
                        <a:rPr sz="1500" i="1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500" i="1" spc="-10" dirty="0">
                          <a:latin typeface="Calibri"/>
                          <a:cs typeface="Calibri"/>
                        </a:rPr>
                        <a:t>Qianwen)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619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600" dirty="0">
                          <a:latin typeface="Calibri"/>
                          <a:cs typeface="Calibri"/>
                        </a:rPr>
                        <a:t>Alibaba</a:t>
                      </a:r>
                      <a:r>
                        <a:rPr sz="16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spc="-10" dirty="0">
                          <a:latin typeface="Calibri"/>
                          <a:cs typeface="Calibri"/>
                        </a:rPr>
                        <a:t>Cloud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619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600" dirty="0">
                          <a:latin typeface="Calibri"/>
                          <a:cs typeface="Calibri"/>
                        </a:rPr>
                        <a:t>Qwen</a:t>
                      </a:r>
                      <a:r>
                        <a:rPr sz="1600" spc="-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spc="-25" dirty="0">
                          <a:latin typeface="Calibri"/>
                          <a:cs typeface="Calibri"/>
                        </a:rPr>
                        <a:t>LLM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683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600" spc="-10" dirty="0">
                          <a:latin typeface="Calibri"/>
                          <a:cs typeface="Calibri"/>
                        </a:rPr>
                        <a:t>alibabacloud.com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5125">
                <a:tc>
                  <a:txBody>
                    <a:bodyPr/>
                    <a:lstStyle/>
                    <a:p>
                      <a:pPr marL="3619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b="1" spc="-10" dirty="0">
                          <a:latin typeface="Calibri"/>
                          <a:cs typeface="Calibri"/>
                        </a:rPr>
                        <a:t>Granite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619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600" spc="-25" dirty="0">
                          <a:latin typeface="Calibri"/>
                          <a:cs typeface="Calibri"/>
                        </a:rPr>
                        <a:t>IBM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619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600" dirty="0">
                          <a:latin typeface="Calibri"/>
                          <a:cs typeface="Calibri"/>
                        </a:rPr>
                        <a:t>Granite</a:t>
                      </a:r>
                      <a:r>
                        <a:rPr sz="1600" spc="-6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NLP</a:t>
                      </a:r>
                      <a:r>
                        <a:rPr sz="16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spc="-10" dirty="0">
                          <a:latin typeface="Calibri"/>
                          <a:cs typeface="Calibri"/>
                        </a:rPr>
                        <a:t>Models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683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600" spc="-10" dirty="0">
                          <a:latin typeface="Calibri"/>
                          <a:cs typeface="Calibri"/>
                        </a:rPr>
                        <a:t>ibm.com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78485">
                <a:tc>
                  <a:txBody>
                    <a:bodyPr/>
                    <a:lstStyle/>
                    <a:p>
                      <a:pPr marL="3619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b="1" dirty="0">
                          <a:latin typeface="Calibri"/>
                          <a:cs typeface="Calibri"/>
                        </a:rPr>
                        <a:t>Poe</a:t>
                      </a:r>
                      <a:r>
                        <a:rPr sz="1800" b="1" spc="-6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i="1" dirty="0">
                          <a:latin typeface="Calibri"/>
                          <a:cs typeface="Calibri"/>
                        </a:rPr>
                        <a:t>(Platform</a:t>
                      </a:r>
                      <a:r>
                        <a:rPr sz="1400" i="1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i="1" dirty="0">
                          <a:latin typeface="Calibri"/>
                          <a:cs typeface="Calibri"/>
                        </a:rPr>
                        <a:t>for</a:t>
                      </a:r>
                      <a:r>
                        <a:rPr sz="1400" i="1" spc="-6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i="1" spc="-20" dirty="0">
                          <a:latin typeface="Calibri"/>
                          <a:cs typeface="Calibri"/>
                        </a:rPr>
                        <a:t>Open</a:t>
                      </a:r>
                      <a:endParaRPr sz="1400">
                        <a:latin typeface="Calibri"/>
                        <a:cs typeface="Calibri"/>
                      </a:endParaRPr>
                    </a:p>
                    <a:p>
                      <a:pPr marL="36195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400" i="1" spc="-10" dirty="0">
                          <a:latin typeface="Calibri"/>
                          <a:cs typeface="Calibri"/>
                        </a:rPr>
                        <a:t>Exploration)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619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600" spc="-10" dirty="0">
                          <a:latin typeface="Calibri"/>
                          <a:cs typeface="Calibri"/>
                        </a:rPr>
                        <a:t>Quora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619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600" spc="-10" dirty="0">
                          <a:latin typeface="Calibri"/>
                          <a:cs typeface="Calibri"/>
                        </a:rPr>
                        <a:t>GPT-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4,</a:t>
                      </a:r>
                      <a:r>
                        <a:rPr sz="16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Claude</a:t>
                      </a:r>
                      <a:r>
                        <a:rPr sz="16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2,</a:t>
                      </a:r>
                      <a:r>
                        <a:rPr sz="16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diğer</a:t>
                      </a:r>
                      <a:r>
                        <a:rPr sz="16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spc="-10" dirty="0">
                          <a:latin typeface="Calibri"/>
                          <a:cs typeface="Calibri"/>
                        </a:rPr>
                        <a:t>modeller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683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600" spc="-10" dirty="0">
                          <a:latin typeface="Calibri"/>
                          <a:cs typeface="Calibri"/>
                        </a:rPr>
                        <a:t>poe.com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3619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b="1" dirty="0">
                          <a:latin typeface="Calibri"/>
                          <a:cs typeface="Calibri"/>
                        </a:rPr>
                        <a:t>Bing</a:t>
                      </a:r>
                      <a:r>
                        <a:rPr sz="1800" b="1" spc="-20" dirty="0">
                          <a:latin typeface="Calibri"/>
                          <a:cs typeface="Calibri"/>
                        </a:rPr>
                        <a:t> Chat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619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600" spc="-10" dirty="0">
                          <a:latin typeface="Calibri"/>
                          <a:cs typeface="Calibri"/>
                        </a:rPr>
                        <a:t>Microsoft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619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600" spc="-10" dirty="0">
                          <a:latin typeface="Calibri"/>
                          <a:cs typeface="Calibri"/>
                        </a:rPr>
                        <a:t>GPT-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4</a:t>
                      </a:r>
                      <a:r>
                        <a:rPr sz="16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spc="-10" dirty="0">
                          <a:latin typeface="Calibri"/>
                          <a:cs typeface="Calibri"/>
                        </a:rPr>
                        <a:t>(OpenAI)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683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600" spc="-10" dirty="0">
                          <a:latin typeface="Calibri"/>
                          <a:cs typeface="Calibri"/>
                        </a:rPr>
                        <a:t>bing.com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3619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b="1" dirty="0">
                          <a:latin typeface="Calibri"/>
                          <a:cs typeface="Calibri"/>
                        </a:rPr>
                        <a:t>Jasper</a:t>
                      </a:r>
                      <a:r>
                        <a:rPr sz="1800" b="1" spc="-25" dirty="0">
                          <a:latin typeface="Calibri"/>
                          <a:cs typeface="Calibri"/>
                        </a:rPr>
                        <a:t> AI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619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600" spc="-10" dirty="0">
                          <a:latin typeface="Calibri"/>
                          <a:cs typeface="Calibri"/>
                        </a:rPr>
                        <a:t>Jasper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619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600" spc="-10" dirty="0">
                          <a:latin typeface="Calibri"/>
                          <a:cs typeface="Calibri"/>
                        </a:rPr>
                        <a:t>GPT-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4</a:t>
                      </a:r>
                      <a:r>
                        <a:rPr sz="16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spc="-10" dirty="0">
                          <a:latin typeface="Calibri"/>
                          <a:cs typeface="Calibri"/>
                        </a:rPr>
                        <a:t>(OpenAI)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683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600" spc="-10" dirty="0">
                          <a:latin typeface="Calibri"/>
                          <a:cs typeface="Calibri"/>
                        </a:rPr>
                        <a:t>jasper.ai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3619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b="1" dirty="0">
                          <a:latin typeface="Calibri"/>
                          <a:cs typeface="Calibri"/>
                        </a:rPr>
                        <a:t>Microsoft</a:t>
                      </a:r>
                      <a:r>
                        <a:rPr sz="1800" b="1" spc="-7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10" dirty="0">
                          <a:latin typeface="Calibri"/>
                          <a:cs typeface="Calibri"/>
                        </a:rPr>
                        <a:t>Copilot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619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600" spc="-10" dirty="0">
                          <a:latin typeface="Calibri"/>
                          <a:cs typeface="Calibri"/>
                        </a:rPr>
                        <a:t>Microsoft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619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600" spc="-10" dirty="0">
                          <a:latin typeface="Calibri"/>
                          <a:cs typeface="Calibri"/>
                        </a:rPr>
                        <a:t>GPT-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4</a:t>
                      </a:r>
                      <a:r>
                        <a:rPr sz="16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spc="-10" dirty="0">
                          <a:latin typeface="Calibri"/>
                          <a:cs typeface="Calibri"/>
                        </a:rPr>
                        <a:t>(OpenAI)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683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600" spc="-10" dirty="0">
                          <a:latin typeface="Calibri"/>
                          <a:cs typeface="Calibri"/>
                        </a:rPr>
                        <a:t>microsoft.com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3619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b="1" spc="-10" dirty="0">
                          <a:latin typeface="Calibri"/>
                          <a:cs typeface="Calibri"/>
                        </a:rPr>
                        <a:t>YouChat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619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600" spc="-10" dirty="0">
                          <a:latin typeface="Calibri"/>
                          <a:cs typeface="Calibri"/>
                        </a:rPr>
                        <a:t>You.com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619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600" spc="-10" dirty="0">
                          <a:latin typeface="Calibri"/>
                          <a:cs typeface="Calibri"/>
                        </a:rPr>
                        <a:t>GPT-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4</a:t>
                      </a:r>
                      <a:r>
                        <a:rPr sz="16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spc="-10" dirty="0">
                          <a:latin typeface="Calibri"/>
                          <a:cs typeface="Calibri"/>
                        </a:rPr>
                        <a:t>(OpenAI)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683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600" spc="-10" dirty="0">
                          <a:latin typeface="Calibri"/>
                          <a:cs typeface="Calibri"/>
                        </a:rPr>
                        <a:t>you.com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27556" y="669493"/>
            <a:ext cx="22669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05" dirty="0">
                <a:solidFill>
                  <a:srgbClr val="F88556"/>
                </a:solidFill>
                <a:latin typeface="Lucida Sans Unicode"/>
                <a:cs typeface="Lucida Sans Unicode"/>
              </a:rPr>
              <a:t>◤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338072" y="1411224"/>
            <a:ext cx="9813290" cy="62865"/>
          </a:xfrm>
          <a:custGeom>
            <a:avLst/>
            <a:gdLst/>
            <a:ahLst/>
            <a:cxnLst/>
            <a:rect l="l" t="t" r="r" b="b"/>
            <a:pathLst>
              <a:path w="9813290" h="62865">
                <a:moveTo>
                  <a:pt x="9813036" y="0"/>
                </a:moveTo>
                <a:lnTo>
                  <a:pt x="0" y="0"/>
                </a:lnTo>
                <a:lnTo>
                  <a:pt x="0" y="62484"/>
                </a:lnTo>
                <a:lnTo>
                  <a:pt x="9813036" y="62484"/>
                </a:lnTo>
                <a:lnTo>
                  <a:pt x="9813036" y="0"/>
                </a:lnTo>
                <a:close/>
              </a:path>
            </a:pathLst>
          </a:custGeom>
          <a:solidFill>
            <a:srgbClr val="F8855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699770">
              <a:lnSpc>
                <a:spcPct val="100000"/>
              </a:lnSpc>
              <a:spcBef>
                <a:spcPts val="105"/>
              </a:spcBef>
            </a:pPr>
            <a:r>
              <a:rPr dirty="0"/>
              <a:t>Sosyal</a:t>
            </a:r>
            <a:r>
              <a:rPr spc="-190" dirty="0"/>
              <a:t> </a:t>
            </a:r>
            <a:r>
              <a:rPr spc="-10" dirty="0"/>
              <a:t>Ağlar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510664" y="1521460"/>
            <a:ext cx="9522460" cy="41433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14999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Bireylerin</a:t>
            </a:r>
            <a:r>
              <a:rPr sz="2400" spc="415" dirty="0">
                <a:latin typeface="Calibri"/>
                <a:cs typeface="Calibri"/>
              </a:rPr>
              <a:t>   </a:t>
            </a:r>
            <a:r>
              <a:rPr sz="2400" dirty="0">
                <a:latin typeface="Calibri"/>
                <a:cs typeface="Calibri"/>
              </a:rPr>
              <a:t>İnternet</a:t>
            </a:r>
            <a:r>
              <a:rPr sz="2400" spc="420" dirty="0">
                <a:latin typeface="Calibri"/>
                <a:cs typeface="Calibri"/>
              </a:rPr>
              <a:t>   </a:t>
            </a:r>
            <a:r>
              <a:rPr sz="2400" dirty="0">
                <a:latin typeface="Calibri"/>
                <a:cs typeface="Calibri"/>
              </a:rPr>
              <a:t>üzerinden</a:t>
            </a:r>
            <a:r>
              <a:rPr sz="2400" spc="420" dirty="0">
                <a:latin typeface="Calibri"/>
                <a:cs typeface="Calibri"/>
              </a:rPr>
              <a:t>   </a:t>
            </a:r>
            <a:r>
              <a:rPr sz="2400" dirty="0">
                <a:latin typeface="Calibri"/>
                <a:cs typeface="Calibri"/>
              </a:rPr>
              <a:t>toplum</a:t>
            </a:r>
            <a:r>
              <a:rPr sz="2400" spc="420" dirty="0">
                <a:latin typeface="Calibri"/>
                <a:cs typeface="Calibri"/>
              </a:rPr>
              <a:t>   </a:t>
            </a:r>
            <a:r>
              <a:rPr sz="2400" dirty="0">
                <a:latin typeface="Calibri"/>
                <a:cs typeface="Calibri"/>
              </a:rPr>
              <a:t>yaşamı</a:t>
            </a:r>
            <a:r>
              <a:rPr sz="2400" spc="415" dirty="0">
                <a:latin typeface="Calibri"/>
                <a:cs typeface="Calibri"/>
              </a:rPr>
              <a:t>   </a:t>
            </a:r>
            <a:r>
              <a:rPr sz="2400" dirty="0">
                <a:latin typeface="Calibri"/>
                <a:cs typeface="Calibri"/>
              </a:rPr>
              <a:t>içinde</a:t>
            </a:r>
            <a:r>
              <a:rPr sz="2400" spc="420" dirty="0">
                <a:latin typeface="Calibri"/>
                <a:cs typeface="Calibri"/>
              </a:rPr>
              <a:t>   </a:t>
            </a:r>
            <a:r>
              <a:rPr sz="2400" spc="-10" dirty="0">
                <a:latin typeface="Calibri"/>
                <a:cs typeface="Calibri"/>
              </a:rPr>
              <a:t>kendilerini </a:t>
            </a:r>
            <a:r>
              <a:rPr sz="2400" dirty="0">
                <a:latin typeface="Calibri"/>
                <a:cs typeface="Calibri"/>
              </a:rPr>
              <a:t>tanımlamalarına,</a:t>
            </a:r>
            <a:r>
              <a:rPr sz="2400" spc="49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anlaşabilecekleri</a:t>
            </a:r>
            <a:r>
              <a:rPr sz="2400" spc="50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insanlara</a:t>
            </a:r>
            <a:r>
              <a:rPr sz="2400" spc="50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İnternet</a:t>
            </a:r>
            <a:r>
              <a:rPr sz="2400" spc="50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iletişim</a:t>
            </a:r>
            <a:r>
              <a:rPr sz="2400" spc="50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metotları</a:t>
            </a:r>
            <a:r>
              <a:rPr sz="2400" spc="49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ile </a:t>
            </a:r>
            <a:r>
              <a:rPr sz="2400" dirty="0">
                <a:latin typeface="Calibri"/>
                <a:cs typeface="Calibri"/>
              </a:rPr>
              <a:t>iletişime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geçmelerine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ve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aynı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zamanda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normal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sosyal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yaşamda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yapılan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çeşitli </a:t>
            </a:r>
            <a:r>
              <a:rPr sz="2400" dirty="0">
                <a:latin typeface="Calibri"/>
                <a:cs typeface="Calibri"/>
              </a:rPr>
              <a:t>jestleri</a:t>
            </a:r>
            <a:r>
              <a:rPr sz="2400" spc="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simgeleyen</a:t>
            </a:r>
            <a:r>
              <a:rPr sz="2400" spc="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sembolik</a:t>
            </a:r>
            <a:r>
              <a:rPr sz="2400" spc="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hareketleri</a:t>
            </a:r>
            <a:r>
              <a:rPr sz="2400" spc="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göstererek</a:t>
            </a:r>
            <a:r>
              <a:rPr sz="2400" spc="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insanların</a:t>
            </a:r>
            <a:r>
              <a:rPr sz="2400" spc="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yarattığı</a:t>
            </a:r>
            <a:r>
              <a:rPr sz="2400" spc="3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sanal </a:t>
            </a:r>
            <a:r>
              <a:rPr sz="2400" dirty="0">
                <a:latin typeface="Calibri"/>
                <a:cs typeface="Calibri"/>
              </a:rPr>
              <a:t>ortamdaki</a:t>
            </a:r>
            <a:r>
              <a:rPr sz="2400" spc="-9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sosyal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iletişimi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kurmaya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yarayan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ağlara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b="1" i="1" dirty="0">
                <a:solidFill>
                  <a:srgbClr val="F87084"/>
                </a:solidFill>
                <a:latin typeface="Calibri"/>
                <a:cs typeface="Calibri"/>
              </a:rPr>
              <a:t>sosyal</a:t>
            </a:r>
            <a:r>
              <a:rPr sz="2400" b="1" i="1" spc="-70" dirty="0">
                <a:solidFill>
                  <a:srgbClr val="F87084"/>
                </a:solidFill>
                <a:latin typeface="Calibri"/>
                <a:cs typeface="Calibri"/>
              </a:rPr>
              <a:t> </a:t>
            </a:r>
            <a:r>
              <a:rPr sz="2400" b="1" i="1" dirty="0">
                <a:solidFill>
                  <a:srgbClr val="F87084"/>
                </a:solidFill>
                <a:latin typeface="Calibri"/>
                <a:cs typeface="Calibri"/>
              </a:rPr>
              <a:t>ağ</a:t>
            </a:r>
            <a:r>
              <a:rPr sz="2400" b="1" i="1" spc="-80" dirty="0">
                <a:solidFill>
                  <a:srgbClr val="F87084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denilmektedir.</a:t>
            </a:r>
            <a:endParaRPr sz="2400">
              <a:latin typeface="Calibri"/>
              <a:cs typeface="Calibri"/>
            </a:endParaRPr>
          </a:p>
          <a:p>
            <a:pPr marL="560705" indent="-342265">
              <a:lnSpc>
                <a:spcPct val="100000"/>
              </a:lnSpc>
              <a:spcBef>
                <a:spcPts val="1240"/>
              </a:spcBef>
              <a:buClr>
                <a:srgbClr val="5B9BD4"/>
              </a:buClr>
              <a:buSzPct val="79166"/>
              <a:buFont typeface="Wingdings"/>
              <a:buChar char=""/>
              <a:tabLst>
                <a:tab pos="560705" algn="l"/>
              </a:tabLst>
            </a:pPr>
            <a:r>
              <a:rPr sz="2400" dirty="0">
                <a:latin typeface="Calibri"/>
                <a:cs typeface="Calibri"/>
              </a:rPr>
              <a:t>Sosyal</a:t>
            </a:r>
            <a:r>
              <a:rPr sz="2400" spc="-1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Medya</a:t>
            </a:r>
            <a:r>
              <a:rPr sz="2400" spc="-10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Platformları</a:t>
            </a:r>
            <a:endParaRPr sz="2400">
              <a:latin typeface="Calibri"/>
              <a:cs typeface="Calibri"/>
            </a:endParaRPr>
          </a:p>
          <a:p>
            <a:pPr marL="560705" indent="-342265">
              <a:lnSpc>
                <a:spcPct val="100000"/>
              </a:lnSpc>
              <a:spcBef>
                <a:spcPts val="1030"/>
              </a:spcBef>
              <a:buClr>
                <a:srgbClr val="5B9BD4"/>
              </a:buClr>
              <a:buSzPct val="79166"/>
              <a:buFont typeface="Wingdings"/>
              <a:buChar char=""/>
              <a:tabLst>
                <a:tab pos="560705" algn="l"/>
              </a:tabLst>
            </a:pPr>
            <a:r>
              <a:rPr sz="2400" dirty="0">
                <a:latin typeface="Calibri"/>
                <a:cs typeface="Calibri"/>
              </a:rPr>
              <a:t>Mesajlaşma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ve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Topluluk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Platformları</a:t>
            </a:r>
            <a:endParaRPr sz="2400">
              <a:latin typeface="Calibri"/>
              <a:cs typeface="Calibri"/>
            </a:endParaRPr>
          </a:p>
          <a:p>
            <a:pPr marL="560705" indent="-342265">
              <a:lnSpc>
                <a:spcPct val="100000"/>
              </a:lnSpc>
              <a:spcBef>
                <a:spcPts val="1035"/>
              </a:spcBef>
              <a:buClr>
                <a:srgbClr val="5B9BD4"/>
              </a:buClr>
              <a:buSzPct val="79166"/>
              <a:buFont typeface="Wingdings"/>
              <a:buChar char=""/>
              <a:tabLst>
                <a:tab pos="560705" algn="l"/>
              </a:tabLst>
            </a:pPr>
            <a:r>
              <a:rPr sz="2400" dirty="0">
                <a:latin typeface="Calibri"/>
                <a:cs typeface="Calibri"/>
              </a:rPr>
              <a:t>Video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ve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Müzik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Akış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Platformları</a:t>
            </a:r>
            <a:endParaRPr sz="2400">
              <a:latin typeface="Calibri"/>
              <a:cs typeface="Calibri"/>
            </a:endParaRPr>
          </a:p>
          <a:p>
            <a:pPr marL="560705" indent="-342265">
              <a:lnSpc>
                <a:spcPct val="100000"/>
              </a:lnSpc>
              <a:spcBef>
                <a:spcPts val="1030"/>
              </a:spcBef>
              <a:buClr>
                <a:srgbClr val="5B9BD4"/>
              </a:buClr>
              <a:buSzPct val="79166"/>
              <a:buFont typeface="Wingdings"/>
              <a:buChar char=""/>
              <a:tabLst>
                <a:tab pos="560705" algn="l"/>
              </a:tabLst>
            </a:pPr>
            <a:r>
              <a:rPr sz="2400" dirty="0">
                <a:latin typeface="Calibri"/>
                <a:cs typeface="Calibri"/>
              </a:rPr>
              <a:t>Dijital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spc="-40" dirty="0">
                <a:latin typeface="Calibri"/>
                <a:cs typeface="Calibri"/>
              </a:rPr>
              <a:t>Yayın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Platformları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19393" y="5904382"/>
            <a:ext cx="194945" cy="71310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r>
              <a:rPr sz="1200" spc="-10" dirty="0">
                <a:solidFill>
                  <a:srgbClr val="FFFFFF"/>
                </a:solidFill>
                <a:latin typeface="Times New Roman"/>
                <a:cs typeface="Times New Roman"/>
              </a:rPr>
              <a:t>22.09.2025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34416" y="212852"/>
            <a:ext cx="1809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25" dirty="0">
                <a:solidFill>
                  <a:srgbClr val="FFFFFF"/>
                </a:solidFill>
                <a:latin typeface="Calibri"/>
                <a:cs typeface="Calibri"/>
              </a:rPr>
              <a:t>38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07707" y="3759708"/>
            <a:ext cx="4300728" cy="2363724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27556" y="669493"/>
            <a:ext cx="22669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05" dirty="0">
                <a:solidFill>
                  <a:srgbClr val="F88556"/>
                </a:solidFill>
                <a:latin typeface="Lucida Sans Unicode"/>
                <a:cs typeface="Lucida Sans Unicode"/>
              </a:rPr>
              <a:t>◤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325372" y="718261"/>
            <a:ext cx="983869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3617595" algn="l"/>
              </a:tabLst>
            </a:pPr>
            <a:r>
              <a:rPr b="0" u="heavy" dirty="0">
                <a:uFill>
                  <a:solidFill>
                    <a:srgbClr val="F88556"/>
                  </a:solidFill>
                </a:uFill>
                <a:latin typeface="Times New Roman"/>
                <a:cs typeface="Times New Roman"/>
              </a:rPr>
              <a:t>	</a:t>
            </a:r>
            <a:r>
              <a:rPr u="heavy" dirty="0">
                <a:uFill>
                  <a:solidFill>
                    <a:srgbClr val="F88556"/>
                  </a:solidFill>
                </a:uFill>
              </a:rPr>
              <a:t>Sosyal</a:t>
            </a:r>
            <a:r>
              <a:rPr u="heavy" spc="-130" dirty="0">
                <a:uFill>
                  <a:solidFill>
                    <a:srgbClr val="F88556"/>
                  </a:solidFill>
                </a:uFill>
              </a:rPr>
              <a:t> </a:t>
            </a:r>
            <a:r>
              <a:rPr u="heavy" dirty="0">
                <a:uFill>
                  <a:solidFill>
                    <a:srgbClr val="F88556"/>
                  </a:solidFill>
                </a:uFill>
              </a:rPr>
              <a:t>Medya</a:t>
            </a:r>
            <a:r>
              <a:rPr u="heavy" spc="-125" dirty="0">
                <a:uFill>
                  <a:solidFill>
                    <a:srgbClr val="F88556"/>
                  </a:solidFill>
                </a:uFill>
              </a:rPr>
              <a:t> </a:t>
            </a:r>
            <a:r>
              <a:rPr u="heavy" spc="-10" dirty="0">
                <a:uFill>
                  <a:solidFill>
                    <a:srgbClr val="F88556"/>
                  </a:solidFill>
                </a:uFill>
              </a:rPr>
              <a:t>Platformları 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510664" y="1722221"/>
            <a:ext cx="4314825" cy="45345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32000"/>
              </a:lnSpc>
              <a:spcBef>
                <a:spcPts val="95"/>
              </a:spcBef>
            </a:pPr>
            <a:r>
              <a:rPr sz="3200" spc="-20" dirty="0">
                <a:latin typeface="Calibri"/>
                <a:cs typeface="Calibri"/>
              </a:rPr>
              <a:t>Instagram:</a:t>
            </a:r>
            <a:r>
              <a:rPr sz="3200" spc="-85" dirty="0">
                <a:latin typeface="Calibri"/>
                <a:cs typeface="Calibri"/>
              </a:rPr>
              <a:t> </a:t>
            </a:r>
            <a:r>
              <a:rPr sz="3200" u="sng" spc="-10" dirty="0">
                <a:solidFill>
                  <a:srgbClr val="B87669"/>
                </a:solidFill>
                <a:uFill>
                  <a:solidFill>
                    <a:srgbClr val="B87669"/>
                  </a:solidFill>
                </a:uFill>
                <a:latin typeface="Calibri"/>
                <a:cs typeface="Calibri"/>
                <a:hlinkClick r:id="rId2"/>
              </a:rPr>
              <a:t>instagram.com</a:t>
            </a:r>
            <a:r>
              <a:rPr sz="3200" spc="-10" dirty="0">
                <a:solidFill>
                  <a:srgbClr val="B87669"/>
                </a:solidFill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Facebook:</a:t>
            </a:r>
            <a:r>
              <a:rPr sz="3200" spc="-130" dirty="0">
                <a:latin typeface="Calibri"/>
                <a:cs typeface="Calibri"/>
              </a:rPr>
              <a:t> </a:t>
            </a:r>
            <a:r>
              <a:rPr sz="3200" u="sng" spc="-10" dirty="0">
                <a:solidFill>
                  <a:srgbClr val="B87669"/>
                </a:solidFill>
                <a:uFill>
                  <a:solidFill>
                    <a:srgbClr val="B87669"/>
                  </a:solidFill>
                </a:uFill>
                <a:latin typeface="Calibri"/>
                <a:cs typeface="Calibri"/>
                <a:hlinkClick r:id="rId3"/>
              </a:rPr>
              <a:t>facebook.com</a:t>
            </a:r>
            <a:r>
              <a:rPr sz="3200" spc="-10" dirty="0">
                <a:solidFill>
                  <a:srgbClr val="B87669"/>
                </a:solidFill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Twitter:</a:t>
            </a:r>
            <a:r>
              <a:rPr sz="3200" spc="-120" dirty="0">
                <a:latin typeface="Calibri"/>
                <a:cs typeface="Calibri"/>
              </a:rPr>
              <a:t> </a:t>
            </a:r>
            <a:r>
              <a:rPr sz="3200" u="sng" spc="-20" dirty="0">
                <a:solidFill>
                  <a:srgbClr val="B87669"/>
                </a:solidFill>
                <a:uFill>
                  <a:solidFill>
                    <a:srgbClr val="B87669"/>
                  </a:solidFill>
                </a:uFill>
                <a:latin typeface="Calibri"/>
                <a:cs typeface="Calibri"/>
                <a:hlinkClick r:id="rId4"/>
              </a:rPr>
              <a:t>x.com</a:t>
            </a:r>
            <a:endParaRPr sz="3200">
              <a:latin typeface="Calibri"/>
              <a:cs typeface="Calibri"/>
            </a:endParaRPr>
          </a:p>
          <a:p>
            <a:pPr marL="12700" marR="143510">
              <a:lnSpc>
                <a:spcPct val="132100"/>
              </a:lnSpc>
              <a:spcBef>
                <a:spcPts val="5"/>
              </a:spcBef>
            </a:pPr>
            <a:r>
              <a:rPr sz="3200" spc="-10" dirty="0">
                <a:latin typeface="Calibri"/>
                <a:cs typeface="Calibri"/>
              </a:rPr>
              <a:t>LinkedIn:</a:t>
            </a:r>
            <a:r>
              <a:rPr sz="3200" spc="-110" dirty="0">
                <a:latin typeface="Calibri"/>
                <a:cs typeface="Calibri"/>
              </a:rPr>
              <a:t> </a:t>
            </a:r>
            <a:r>
              <a:rPr sz="3200" u="sng" spc="-10" dirty="0">
                <a:solidFill>
                  <a:srgbClr val="B87669"/>
                </a:solidFill>
                <a:uFill>
                  <a:solidFill>
                    <a:srgbClr val="B87669"/>
                  </a:solidFill>
                </a:uFill>
                <a:latin typeface="Calibri"/>
                <a:cs typeface="Calibri"/>
                <a:hlinkClick r:id="rId5"/>
              </a:rPr>
              <a:t>linkedin.com</a:t>
            </a:r>
            <a:r>
              <a:rPr sz="3200" spc="-10" dirty="0">
                <a:solidFill>
                  <a:srgbClr val="B87669"/>
                </a:solidFill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Pinterest:</a:t>
            </a:r>
            <a:r>
              <a:rPr sz="3200" spc="-120" dirty="0">
                <a:latin typeface="Calibri"/>
                <a:cs typeface="Calibri"/>
              </a:rPr>
              <a:t> </a:t>
            </a:r>
            <a:r>
              <a:rPr sz="3200" u="sng" spc="-10" dirty="0">
                <a:solidFill>
                  <a:srgbClr val="B87669"/>
                </a:solidFill>
                <a:uFill>
                  <a:solidFill>
                    <a:srgbClr val="B87669"/>
                  </a:solidFill>
                </a:uFill>
                <a:latin typeface="Calibri"/>
                <a:cs typeface="Calibri"/>
                <a:hlinkClick r:id="rId6"/>
              </a:rPr>
              <a:t>pinterest.com</a:t>
            </a:r>
            <a:r>
              <a:rPr sz="3200" spc="-10" dirty="0">
                <a:solidFill>
                  <a:srgbClr val="B87669"/>
                </a:solidFill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Snapchat:</a:t>
            </a:r>
            <a:r>
              <a:rPr sz="3200" spc="-135" dirty="0">
                <a:latin typeface="Calibri"/>
                <a:cs typeface="Calibri"/>
              </a:rPr>
              <a:t> </a:t>
            </a:r>
            <a:r>
              <a:rPr sz="3200" u="sng" spc="-10" dirty="0">
                <a:solidFill>
                  <a:srgbClr val="B87669"/>
                </a:solidFill>
                <a:uFill>
                  <a:solidFill>
                    <a:srgbClr val="B87669"/>
                  </a:solidFill>
                </a:uFill>
                <a:latin typeface="Calibri"/>
                <a:cs typeface="Calibri"/>
                <a:hlinkClick r:id="rId7"/>
              </a:rPr>
              <a:t>snapchat.com</a:t>
            </a:r>
            <a:r>
              <a:rPr sz="3200" spc="-10" dirty="0">
                <a:solidFill>
                  <a:srgbClr val="B87669"/>
                </a:solidFill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Academia:</a:t>
            </a:r>
            <a:r>
              <a:rPr sz="3200" spc="-75" dirty="0">
                <a:latin typeface="Calibri"/>
                <a:cs typeface="Calibri"/>
              </a:rPr>
              <a:t> </a:t>
            </a:r>
            <a:r>
              <a:rPr sz="3200" u="sng" spc="-10" dirty="0">
                <a:solidFill>
                  <a:srgbClr val="B87669"/>
                </a:solidFill>
                <a:uFill>
                  <a:solidFill>
                    <a:srgbClr val="B87669"/>
                  </a:solidFill>
                </a:uFill>
                <a:latin typeface="Calibri"/>
                <a:cs typeface="Calibri"/>
                <a:hlinkClick r:id="rId8"/>
              </a:rPr>
              <a:t>academia.edu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19393" y="5904382"/>
            <a:ext cx="194945" cy="71310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r>
              <a:rPr sz="1200" spc="-10" dirty="0">
                <a:solidFill>
                  <a:srgbClr val="FFFFFF"/>
                </a:solidFill>
                <a:latin typeface="Times New Roman"/>
                <a:cs typeface="Times New Roman"/>
              </a:rPr>
              <a:t>22.09.2025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82600" y="170179"/>
            <a:ext cx="2787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39</a:t>
            </a:r>
            <a:endParaRPr sz="1800">
              <a:latin typeface="Microsoft Sans Serif"/>
              <a:cs typeface="Microsoft Sans Serif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6708647" y="1789176"/>
            <a:ext cx="4203700" cy="4456430"/>
            <a:chOff x="6708647" y="1789176"/>
            <a:chExt cx="4203700" cy="4456430"/>
          </a:xfrm>
        </p:grpSpPr>
        <p:pic>
          <p:nvPicPr>
            <p:cNvPr id="8" name="object 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983979" y="2354580"/>
              <a:ext cx="1903476" cy="713232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008363" y="3605783"/>
              <a:ext cx="1903476" cy="566927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880859" y="1789176"/>
              <a:ext cx="1903476" cy="661415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993635" y="4090416"/>
              <a:ext cx="1472183" cy="826008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144511" y="2764536"/>
              <a:ext cx="944879" cy="94488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215627" y="4710683"/>
              <a:ext cx="899159" cy="996695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708647" y="5937504"/>
              <a:ext cx="2506979" cy="30784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27556" y="669493"/>
            <a:ext cx="22669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05" dirty="0">
                <a:solidFill>
                  <a:srgbClr val="F88556"/>
                </a:solidFill>
                <a:latin typeface="Lucida Sans Unicode"/>
                <a:cs typeface="Lucida Sans Unicode"/>
              </a:rPr>
              <a:t>◤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325372" y="722833"/>
            <a:ext cx="983869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5062855" algn="l"/>
              </a:tabLst>
            </a:pPr>
            <a:r>
              <a:rPr b="0" u="heavy" dirty="0">
                <a:uFill>
                  <a:solidFill>
                    <a:srgbClr val="F88556"/>
                  </a:solidFill>
                </a:uFill>
                <a:latin typeface="Times New Roman"/>
                <a:cs typeface="Times New Roman"/>
              </a:rPr>
              <a:t>	</a:t>
            </a:r>
            <a:r>
              <a:rPr u="heavy" dirty="0">
                <a:uFill>
                  <a:solidFill>
                    <a:srgbClr val="F88556"/>
                  </a:solidFill>
                </a:uFill>
              </a:rPr>
              <a:t>İnternet’in</a:t>
            </a:r>
            <a:r>
              <a:rPr u="heavy" spc="-60" dirty="0">
                <a:uFill>
                  <a:solidFill>
                    <a:srgbClr val="F88556"/>
                  </a:solidFill>
                </a:uFill>
              </a:rPr>
              <a:t> </a:t>
            </a:r>
            <a:r>
              <a:rPr u="heavy" spc="-10" dirty="0">
                <a:uFill>
                  <a:solidFill>
                    <a:srgbClr val="F88556"/>
                  </a:solidFill>
                </a:uFill>
              </a:rPr>
              <a:t>Tarihçesi 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487805" y="1520850"/>
            <a:ext cx="9542780" cy="48120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715" indent="-342900" algn="just">
              <a:lnSpc>
                <a:spcPct val="120100"/>
              </a:lnSpc>
              <a:spcBef>
                <a:spcPts val="100"/>
              </a:spcBef>
              <a:buClr>
                <a:srgbClr val="5B9BD4"/>
              </a:buClr>
              <a:buSzPct val="79545"/>
              <a:buFont typeface="Wingdings"/>
              <a:buChar char=""/>
              <a:tabLst>
                <a:tab pos="355600" algn="l"/>
              </a:tabLst>
            </a:pPr>
            <a:r>
              <a:rPr sz="2200" dirty="0">
                <a:latin typeface="Calibri"/>
                <a:cs typeface="Calibri"/>
              </a:rPr>
              <a:t>İnternet</a:t>
            </a:r>
            <a:r>
              <a:rPr sz="2200" spc="225" dirty="0">
                <a:latin typeface="Calibri"/>
                <a:cs typeface="Calibri"/>
              </a:rPr>
              <a:t> </a:t>
            </a:r>
            <a:r>
              <a:rPr sz="2200" b="1" dirty="0">
                <a:solidFill>
                  <a:srgbClr val="F87084"/>
                </a:solidFill>
                <a:latin typeface="Calibri"/>
                <a:cs typeface="Calibri"/>
              </a:rPr>
              <a:t>1969</a:t>
            </a:r>
            <a:r>
              <a:rPr sz="2200" dirty="0">
                <a:latin typeface="Calibri"/>
                <a:cs typeface="Calibri"/>
              </a:rPr>
              <a:t>'da</a:t>
            </a:r>
            <a:r>
              <a:rPr sz="2200" spc="22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ABD</a:t>
            </a:r>
            <a:r>
              <a:rPr sz="2200" spc="24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Savunma</a:t>
            </a:r>
            <a:r>
              <a:rPr sz="2200" spc="22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Bakanlığı</a:t>
            </a:r>
            <a:r>
              <a:rPr sz="2200" spc="21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-</a:t>
            </a:r>
            <a:r>
              <a:rPr sz="2200" spc="229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İleri</a:t>
            </a:r>
            <a:r>
              <a:rPr sz="2200" spc="229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Araştırma</a:t>
            </a:r>
            <a:r>
              <a:rPr sz="2200" spc="22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Proje</a:t>
            </a:r>
            <a:r>
              <a:rPr sz="2200" spc="229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Ajansı</a:t>
            </a:r>
            <a:r>
              <a:rPr sz="2200" spc="22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(DARPA) tarafından</a:t>
            </a:r>
            <a:r>
              <a:rPr sz="2200" spc="-7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oluşturulan</a:t>
            </a:r>
            <a:r>
              <a:rPr sz="2200" spc="-75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ARPANET</a:t>
            </a:r>
            <a:r>
              <a:rPr sz="2200" spc="-2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projesi</a:t>
            </a:r>
            <a:r>
              <a:rPr sz="2200" spc="-6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ile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başlar.</a:t>
            </a:r>
            <a:endParaRPr sz="2200">
              <a:latin typeface="Calibri"/>
              <a:cs typeface="Calibri"/>
            </a:endParaRPr>
          </a:p>
          <a:p>
            <a:pPr marL="355600" marR="5080" indent="-342900" algn="just">
              <a:lnSpc>
                <a:spcPct val="120000"/>
              </a:lnSpc>
              <a:spcBef>
                <a:spcPts val="2005"/>
              </a:spcBef>
              <a:buClr>
                <a:srgbClr val="5B9BD4"/>
              </a:buClr>
              <a:buSzPct val="79545"/>
              <a:buFont typeface="Wingdings"/>
              <a:buChar char=""/>
              <a:tabLst>
                <a:tab pos="355600" algn="l"/>
              </a:tabLst>
            </a:pPr>
            <a:r>
              <a:rPr sz="2200" dirty="0">
                <a:latin typeface="Calibri"/>
                <a:cs typeface="Calibri"/>
              </a:rPr>
              <a:t>DARPA,</a:t>
            </a:r>
            <a:r>
              <a:rPr sz="2200" spc="12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herhangi</a:t>
            </a:r>
            <a:r>
              <a:rPr sz="2200" spc="11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bir</a:t>
            </a:r>
            <a:r>
              <a:rPr sz="2200" spc="11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nükleer</a:t>
            </a:r>
            <a:r>
              <a:rPr sz="2200" spc="114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saldırı</a:t>
            </a:r>
            <a:r>
              <a:rPr sz="2200" spc="11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sırasında</a:t>
            </a:r>
            <a:r>
              <a:rPr sz="2200" spc="114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bilgisayar</a:t>
            </a:r>
            <a:r>
              <a:rPr sz="2200" spc="12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ağları</a:t>
            </a:r>
            <a:r>
              <a:rPr sz="2200" spc="11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arasındaki</a:t>
            </a:r>
            <a:r>
              <a:rPr sz="2200" spc="10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iletişimi </a:t>
            </a:r>
            <a:r>
              <a:rPr sz="2200" dirty="0">
                <a:latin typeface="Calibri"/>
                <a:cs typeface="Calibri"/>
              </a:rPr>
              <a:t>merkezi</a:t>
            </a:r>
            <a:r>
              <a:rPr sz="2200" spc="190" dirty="0">
                <a:latin typeface="Calibri"/>
                <a:cs typeface="Calibri"/>
              </a:rPr>
              <a:t>  </a:t>
            </a:r>
            <a:r>
              <a:rPr sz="2200" dirty="0">
                <a:latin typeface="Calibri"/>
                <a:cs typeface="Calibri"/>
              </a:rPr>
              <a:t>olmaktan</a:t>
            </a:r>
            <a:r>
              <a:rPr sz="2200" spc="195" dirty="0">
                <a:latin typeface="Calibri"/>
                <a:cs typeface="Calibri"/>
              </a:rPr>
              <a:t>  </a:t>
            </a:r>
            <a:r>
              <a:rPr sz="2200" dirty="0">
                <a:latin typeface="Calibri"/>
                <a:cs typeface="Calibri"/>
              </a:rPr>
              <a:t>çıkarmak</a:t>
            </a:r>
            <a:r>
              <a:rPr sz="2200" spc="195" dirty="0">
                <a:latin typeface="Calibri"/>
                <a:cs typeface="Calibri"/>
              </a:rPr>
              <a:t>  </a:t>
            </a:r>
            <a:r>
              <a:rPr sz="2200" dirty="0">
                <a:latin typeface="Calibri"/>
                <a:cs typeface="Calibri"/>
              </a:rPr>
              <a:t>amacıyla</a:t>
            </a:r>
            <a:r>
              <a:rPr sz="2200" spc="195" dirty="0">
                <a:latin typeface="Calibri"/>
                <a:cs typeface="Calibri"/>
              </a:rPr>
              <a:t>  </a:t>
            </a:r>
            <a:r>
              <a:rPr sz="2200" dirty="0">
                <a:latin typeface="Calibri"/>
                <a:cs typeface="Calibri"/>
              </a:rPr>
              <a:t>böyle</a:t>
            </a:r>
            <a:r>
              <a:rPr sz="2200" spc="185" dirty="0">
                <a:latin typeface="Calibri"/>
                <a:cs typeface="Calibri"/>
              </a:rPr>
              <a:t>  </a:t>
            </a:r>
            <a:r>
              <a:rPr sz="2200" dirty="0">
                <a:latin typeface="Calibri"/>
                <a:cs typeface="Calibri"/>
              </a:rPr>
              <a:t>bir</a:t>
            </a:r>
            <a:r>
              <a:rPr sz="2200" spc="195" dirty="0">
                <a:latin typeface="Calibri"/>
                <a:cs typeface="Calibri"/>
              </a:rPr>
              <a:t>  </a:t>
            </a:r>
            <a:r>
              <a:rPr sz="2200" dirty="0">
                <a:latin typeface="Calibri"/>
                <a:cs typeface="Calibri"/>
              </a:rPr>
              <a:t>projeye</a:t>
            </a:r>
            <a:r>
              <a:rPr sz="2200" spc="190" dirty="0">
                <a:latin typeface="Calibri"/>
                <a:cs typeface="Calibri"/>
              </a:rPr>
              <a:t>  </a:t>
            </a:r>
            <a:r>
              <a:rPr sz="2200" dirty="0">
                <a:latin typeface="Calibri"/>
                <a:cs typeface="Calibri"/>
              </a:rPr>
              <a:t>başlamıştı.</a:t>
            </a:r>
            <a:r>
              <a:rPr sz="2200" spc="190" dirty="0">
                <a:latin typeface="Calibri"/>
                <a:cs typeface="Calibri"/>
              </a:rPr>
              <a:t>  </a:t>
            </a:r>
            <a:r>
              <a:rPr sz="2200" spc="-10" dirty="0">
                <a:latin typeface="Calibri"/>
                <a:cs typeface="Calibri"/>
              </a:rPr>
              <a:t>Bunun </a:t>
            </a:r>
            <a:r>
              <a:rPr sz="2200" dirty="0">
                <a:latin typeface="Calibri"/>
                <a:cs typeface="Calibri"/>
              </a:rPr>
              <a:t>yapılmasındaki</a:t>
            </a:r>
            <a:r>
              <a:rPr sz="2200" spc="-8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amaç</a:t>
            </a:r>
            <a:r>
              <a:rPr sz="2200" spc="-6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kesintisiz</a:t>
            </a:r>
            <a:r>
              <a:rPr sz="2200" spc="-5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iletişim</a:t>
            </a:r>
            <a:r>
              <a:rPr sz="2200" spc="-6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sağlayabilmekti.</a:t>
            </a:r>
            <a:endParaRPr sz="2200">
              <a:latin typeface="Calibri"/>
              <a:cs typeface="Calibri"/>
            </a:endParaRPr>
          </a:p>
          <a:p>
            <a:pPr marL="355600" marR="5715" indent="-342900" algn="just">
              <a:lnSpc>
                <a:spcPct val="120100"/>
              </a:lnSpc>
              <a:spcBef>
                <a:spcPts val="1985"/>
              </a:spcBef>
              <a:buClr>
                <a:srgbClr val="5B9BD4"/>
              </a:buClr>
              <a:buSzPct val="79545"/>
              <a:buFont typeface="Wingdings"/>
              <a:buChar char=""/>
              <a:tabLst>
                <a:tab pos="355600" algn="l"/>
              </a:tabLst>
            </a:pPr>
            <a:r>
              <a:rPr sz="2200" dirty="0">
                <a:latin typeface="Calibri"/>
                <a:cs typeface="Calibri"/>
              </a:rPr>
              <a:t>Daha</a:t>
            </a:r>
            <a:r>
              <a:rPr sz="2200" spc="40" dirty="0">
                <a:latin typeface="Calibri"/>
                <a:cs typeface="Calibri"/>
              </a:rPr>
              <a:t>  </a:t>
            </a:r>
            <a:r>
              <a:rPr sz="2200" dirty="0">
                <a:latin typeface="Calibri"/>
                <a:cs typeface="Calibri"/>
              </a:rPr>
              <a:t>sonraki</a:t>
            </a:r>
            <a:r>
              <a:rPr sz="2200" spc="35" dirty="0">
                <a:latin typeface="Calibri"/>
                <a:cs typeface="Calibri"/>
              </a:rPr>
              <a:t>  </a:t>
            </a:r>
            <a:r>
              <a:rPr sz="2200" dirty="0">
                <a:latin typeface="Calibri"/>
                <a:cs typeface="Calibri"/>
              </a:rPr>
              <a:t>yıllarda</a:t>
            </a:r>
            <a:r>
              <a:rPr sz="2200" spc="35" dirty="0">
                <a:latin typeface="Calibri"/>
                <a:cs typeface="Calibri"/>
              </a:rPr>
              <a:t>  </a:t>
            </a:r>
            <a:r>
              <a:rPr sz="2200" b="1" dirty="0">
                <a:solidFill>
                  <a:srgbClr val="F87084"/>
                </a:solidFill>
                <a:latin typeface="Calibri"/>
                <a:cs typeface="Calibri"/>
              </a:rPr>
              <a:t>ARPANET'in</a:t>
            </a:r>
            <a:r>
              <a:rPr sz="2200" b="1" spc="50" dirty="0">
                <a:solidFill>
                  <a:srgbClr val="F87084"/>
                </a:solidFill>
                <a:latin typeface="Calibri"/>
                <a:cs typeface="Calibri"/>
              </a:rPr>
              <a:t>  </a:t>
            </a:r>
            <a:r>
              <a:rPr sz="2200" dirty="0">
                <a:latin typeface="Calibri"/>
                <a:cs typeface="Calibri"/>
              </a:rPr>
              <a:t>gelişmesi,</a:t>
            </a:r>
            <a:r>
              <a:rPr sz="2200" spc="40" dirty="0">
                <a:latin typeface="Calibri"/>
                <a:cs typeface="Calibri"/>
              </a:rPr>
              <a:t>  </a:t>
            </a:r>
            <a:r>
              <a:rPr sz="2200" dirty="0">
                <a:latin typeface="Calibri"/>
                <a:cs typeface="Calibri"/>
              </a:rPr>
              <a:t>daha</a:t>
            </a:r>
            <a:r>
              <a:rPr sz="2200" spc="40" dirty="0">
                <a:latin typeface="Calibri"/>
                <a:cs typeface="Calibri"/>
              </a:rPr>
              <a:t>  </a:t>
            </a:r>
            <a:r>
              <a:rPr sz="2200" dirty="0">
                <a:latin typeface="Calibri"/>
                <a:cs typeface="Calibri"/>
              </a:rPr>
              <a:t>başka</a:t>
            </a:r>
            <a:r>
              <a:rPr sz="2200" spc="35" dirty="0">
                <a:latin typeface="Calibri"/>
                <a:cs typeface="Calibri"/>
              </a:rPr>
              <a:t>  </a:t>
            </a:r>
            <a:r>
              <a:rPr sz="2200" dirty="0">
                <a:latin typeface="Calibri"/>
                <a:cs typeface="Calibri"/>
              </a:rPr>
              <a:t>ağların</a:t>
            </a:r>
            <a:r>
              <a:rPr sz="2200" spc="35" dirty="0">
                <a:latin typeface="Calibri"/>
                <a:cs typeface="Calibri"/>
              </a:rPr>
              <a:t>  </a:t>
            </a:r>
            <a:r>
              <a:rPr sz="2200" dirty="0">
                <a:latin typeface="Calibri"/>
                <a:cs typeface="Calibri"/>
              </a:rPr>
              <a:t>da</a:t>
            </a:r>
            <a:r>
              <a:rPr sz="2200" spc="40" dirty="0">
                <a:latin typeface="Calibri"/>
                <a:cs typeface="Calibri"/>
              </a:rPr>
              <a:t>  </a:t>
            </a:r>
            <a:r>
              <a:rPr sz="2200" spc="-10" dirty="0">
                <a:latin typeface="Calibri"/>
                <a:cs typeface="Calibri"/>
              </a:rPr>
              <a:t>hizmete </a:t>
            </a:r>
            <a:r>
              <a:rPr sz="2200" dirty="0">
                <a:latin typeface="Calibri"/>
                <a:cs typeface="Calibri"/>
              </a:rPr>
              <a:t>konulması</a:t>
            </a:r>
            <a:r>
              <a:rPr sz="2200" spc="160" dirty="0">
                <a:latin typeface="Calibri"/>
                <a:cs typeface="Calibri"/>
              </a:rPr>
              <a:t>  </a:t>
            </a:r>
            <a:r>
              <a:rPr sz="2200" dirty="0">
                <a:latin typeface="Calibri"/>
                <a:cs typeface="Calibri"/>
              </a:rPr>
              <a:t>ve</a:t>
            </a:r>
            <a:r>
              <a:rPr sz="2200" spc="170" dirty="0">
                <a:latin typeface="Calibri"/>
                <a:cs typeface="Calibri"/>
              </a:rPr>
              <a:t>  </a:t>
            </a:r>
            <a:r>
              <a:rPr sz="2200" dirty="0">
                <a:latin typeface="Calibri"/>
                <a:cs typeface="Calibri"/>
              </a:rPr>
              <a:t>bunlar</a:t>
            </a:r>
            <a:r>
              <a:rPr sz="2200" spc="165" dirty="0">
                <a:latin typeface="Calibri"/>
                <a:cs typeface="Calibri"/>
              </a:rPr>
              <a:t>  </a:t>
            </a:r>
            <a:r>
              <a:rPr sz="2200" dirty="0">
                <a:latin typeface="Calibri"/>
                <a:cs typeface="Calibri"/>
              </a:rPr>
              <a:t>arasında</a:t>
            </a:r>
            <a:r>
              <a:rPr sz="2200" spc="170" dirty="0">
                <a:latin typeface="Calibri"/>
                <a:cs typeface="Calibri"/>
              </a:rPr>
              <a:t>  </a:t>
            </a:r>
            <a:r>
              <a:rPr sz="2200" dirty="0">
                <a:latin typeface="Calibri"/>
                <a:cs typeface="Calibri"/>
              </a:rPr>
              <a:t>bağlantıların</a:t>
            </a:r>
            <a:r>
              <a:rPr sz="2200" spc="160" dirty="0">
                <a:latin typeface="Calibri"/>
                <a:cs typeface="Calibri"/>
              </a:rPr>
              <a:t>  </a:t>
            </a:r>
            <a:r>
              <a:rPr sz="2200" dirty="0">
                <a:latin typeface="Calibri"/>
                <a:cs typeface="Calibri"/>
              </a:rPr>
              <a:t>sağlanması</a:t>
            </a:r>
            <a:r>
              <a:rPr sz="2200" spc="170" dirty="0">
                <a:latin typeface="Calibri"/>
                <a:cs typeface="Calibri"/>
              </a:rPr>
              <a:t>  </a:t>
            </a:r>
            <a:r>
              <a:rPr sz="2200" dirty="0">
                <a:latin typeface="Calibri"/>
                <a:cs typeface="Calibri"/>
              </a:rPr>
              <a:t>sonucu</a:t>
            </a:r>
            <a:r>
              <a:rPr sz="2200" spc="165" dirty="0">
                <a:latin typeface="Calibri"/>
                <a:cs typeface="Calibri"/>
              </a:rPr>
              <a:t>  </a:t>
            </a:r>
            <a:r>
              <a:rPr sz="2200" dirty="0">
                <a:latin typeface="Calibri"/>
                <a:cs typeface="Calibri"/>
              </a:rPr>
              <a:t>ağ</a:t>
            </a:r>
            <a:r>
              <a:rPr sz="2200" spc="165" dirty="0">
                <a:latin typeface="Calibri"/>
                <a:cs typeface="Calibri"/>
              </a:rPr>
              <a:t>  </a:t>
            </a:r>
            <a:r>
              <a:rPr sz="2200" spc="-10" dirty="0">
                <a:latin typeface="Calibri"/>
                <a:cs typeface="Calibri"/>
              </a:rPr>
              <a:t>kapsamı </a:t>
            </a:r>
            <a:r>
              <a:rPr sz="2200" dirty="0">
                <a:latin typeface="Calibri"/>
                <a:cs typeface="Calibri"/>
              </a:rPr>
              <a:t>oldukça</a:t>
            </a:r>
            <a:r>
              <a:rPr sz="2200" spc="-7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genişleyerek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ağlar</a:t>
            </a:r>
            <a:r>
              <a:rPr sz="2200" spc="-7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arası</a:t>
            </a:r>
            <a:r>
              <a:rPr sz="2200" spc="-8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iletişim</a:t>
            </a:r>
            <a:r>
              <a:rPr sz="2200" spc="-6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dönemi</a:t>
            </a:r>
            <a:r>
              <a:rPr sz="2200" spc="-5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başladı.</a:t>
            </a:r>
            <a:endParaRPr sz="22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spcBef>
                <a:spcPts val="2535"/>
              </a:spcBef>
              <a:buClr>
                <a:srgbClr val="5B9BD4"/>
              </a:buClr>
              <a:buSzPct val="79545"/>
              <a:buFont typeface="Wingdings"/>
              <a:buChar char=""/>
              <a:tabLst>
                <a:tab pos="354965" algn="l"/>
                <a:tab pos="1444625" algn="l"/>
                <a:tab pos="2397760" algn="l"/>
                <a:tab pos="3357879" algn="l"/>
                <a:tab pos="4499610" algn="l"/>
                <a:tab pos="5671820" algn="l"/>
                <a:tab pos="6267450" algn="l"/>
                <a:tab pos="6666865" algn="l"/>
                <a:tab pos="8110220" algn="l"/>
                <a:tab pos="8806815" algn="l"/>
              </a:tabLst>
            </a:pPr>
            <a:r>
              <a:rPr sz="2200" spc="-10" dirty="0">
                <a:latin typeface="Calibri"/>
                <a:cs typeface="Calibri"/>
              </a:rPr>
              <a:t>Böylece,</a:t>
            </a:r>
            <a:r>
              <a:rPr sz="2200" dirty="0">
                <a:latin typeface="Calibri"/>
                <a:cs typeface="Calibri"/>
              </a:rPr>
              <a:t>	</a:t>
            </a:r>
            <a:r>
              <a:rPr sz="2200" spc="-10" dirty="0">
                <a:latin typeface="Calibri"/>
                <a:cs typeface="Calibri"/>
              </a:rPr>
              <a:t>küresel</a:t>
            </a:r>
            <a:r>
              <a:rPr sz="2200" dirty="0">
                <a:latin typeface="Calibri"/>
                <a:cs typeface="Calibri"/>
              </a:rPr>
              <a:t>	</a:t>
            </a:r>
            <a:r>
              <a:rPr sz="2200" spc="-10" dirty="0">
                <a:latin typeface="Calibri"/>
                <a:cs typeface="Calibri"/>
              </a:rPr>
              <a:t>ölçekte</a:t>
            </a:r>
            <a:r>
              <a:rPr sz="2200" dirty="0">
                <a:latin typeface="Calibri"/>
                <a:cs typeface="Calibri"/>
              </a:rPr>
              <a:t>	</a:t>
            </a:r>
            <a:r>
              <a:rPr sz="2200" spc="-10" dirty="0">
                <a:latin typeface="Calibri"/>
                <a:cs typeface="Calibri"/>
              </a:rPr>
              <a:t>birbiriyle</a:t>
            </a:r>
            <a:r>
              <a:rPr sz="2200" dirty="0">
                <a:latin typeface="Calibri"/>
                <a:cs typeface="Calibri"/>
              </a:rPr>
              <a:t>	</a:t>
            </a:r>
            <a:r>
              <a:rPr sz="2200" spc="-10" dirty="0">
                <a:latin typeface="Calibri"/>
                <a:cs typeface="Calibri"/>
              </a:rPr>
              <a:t>bağlantılı</a:t>
            </a:r>
            <a:r>
              <a:rPr sz="2200" dirty="0">
                <a:latin typeface="Calibri"/>
                <a:cs typeface="Calibri"/>
              </a:rPr>
              <a:t>	</a:t>
            </a:r>
            <a:r>
              <a:rPr sz="2200" spc="-25" dirty="0">
                <a:latin typeface="Calibri"/>
                <a:cs typeface="Calibri"/>
              </a:rPr>
              <a:t>tüm</a:t>
            </a:r>
            <a:r>
              <a:rPr sz="2200" dirty="0">
                <a:latin typeface="Calibri"/>
                <a:cs typeface="Calibri"/>
              </a:rPr>
              <a:t>	</a:t>
            </a:r>
            <a:r>
              <a:rPr sz="2200" spc="-25" dirty="0">
                <a:latin typeface="Calibri"/>
                <a:cs typeface="Calibri"/>
              </a:rPr>
              <a:t>ağ</a:t>
            </a:r>
            <a:r>
              <a:rPr sz="2200" dirty="0">
                <a:latin typeface="Calibri"/>
                <a:cs typeface="Calibri"/>
              </a:rPr>
              <a:t>	</a:t>
            </a:r>
            <a:r>
              <a:rPr sz="2200" spc="-10" dirty="0">
                <a:latin typeface="Calibri"/>
                <a:cs typeface="Calibri"/>
              </a:rPr>
              <a:t>sistemlerini</a:t>
            </a:r>
            <a:r>
              <a:rPr sz="2200" dirty="0">
                <a:latin typeface="Calibri"/>
                <a:cs typeface="Calibri"/>
              </a:rPr>
              <a:t>	</a:t>
            </a:r>
            <a:r>
              <a:rPr sz="2200" spc="-10" dirty="0">
                <a:latin typeface="Calibri"/>
                <a:cs typeface="Calibri"/>
              </a:rPr>
              <a:t>ifade</a:t>
            </a:r>
            <a:r>
              <a:rPr sz="2200" dirty="0">
                <a:latin typeface="Calibri"/>
                <a:cs typeface="Calibri"/>
              </a:rPr>
              <a:t>	</a:t>
            </a:r>
            <a:r>
              <a:rPr sz="2200" spc="-10" dirty="0">
                <a:latin typeface="Calibri"/>
                <a:cs typeface="Calibri"/>
              </a:rPr>
              <a:t>etmek</a:t>
            </a:r>
            <a:endParaRPr sz="2200">
              <a:latin typeface="Calibri"/>
              <a:cs typeface="Calibri"/>
            </a:endParaRPr>
          </a:p>
          <a:p>
            <a:pPr marL="355600">
              <a:lnSpc>
                <a:spcPct val="100000"/>
              </a:lnSpc>
              <a:spcBef>
                <a:spcPts val="525"/>
              </a:spcBef>
            </a:pPr>
            <a:r>
              <a:rPr sz="2200" dirty="0">
                <a:latin typeface="Calibri"/>
                <a:cs typeface="Calibri"/>
              </a:rPr>
              <a:t>üzere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özel</a:t>
            </a:r>
            <a:r>
              <a:rPr sz="2200" spc="-6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bir</a:t>
            </a:r>
            <a:r>
              <a:rPr sz="2200" spc="-7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isim</a:t>
            </a:r>
            <a:r>
              <a:rPr sz="2200" spc="-6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şeklinde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"Internet"</a:t>
            </a:r>
            <a:r>
              <a:rPr sz="2200" spc="-3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olarak</a:t>
            </a:r>
            <a:r>
              <a:rPr sz="2200" spc="-8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kullanılmaya</a:t>
            </a:r>
            <a:r>
              <a:rPr sz="2200" spc="-7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başlanmıştır.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19393" y="5904382"/>
            <a:ext cx="194945" cy="71310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r>
              <a:rPr sz="1200" spc="-10" dirty="0">
                <a:solidFill>
                  <a:srgbClr val="FFFFFF"/>
                </a:solidFill>
                <a:latin typeface="Times New Roman"/>
                <a:cs typeface="Times New Roman"/>
              </a:rPr>
              <a:t>22.09.2025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09091" y="170179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4</a:t>
            </a:r>
            <a:endParaRPr sz="18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27556" y="669493"/>
            <a:ext cx="22669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05" dirty="0">
                <a:solidFill>
                  <a:srgbClr val="F88556"/>
                </a:solidFill>
                <a:latin typeface="Lucida Sans Unicode"/>
                <a:cs typeface="Lucida Sans Unicode"/>
              </a:rPr>
              <a:t>◤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325372" y="718261"/>
            <a:ext cx="983869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1253490" algn="l"/>
              </a:tabLst>
            </a:pPr>
            <a:r>
              <a:rPr b="0" u="heavy" dirty="0">
                <a:uFill>
                  <a:solidFill>
                    <a:srgbClr val="F88556"/>
                  </a:solidFill>
                </a:uFill>
                <a:latin typeface="Times New Roman"/>
                <a:cs typeface="Times New Roman"/>
              </a:rPr>
              <a:t>	</a:t>
            </a:r>
            <a:r>
              <a:rPr u="heavy" dirty="0">
                <a:uFill>
                  <a:solidFill>
                    <a:srgbClr val="F88556"/>
                  </a:solidFill>
                </a:uFill>
              </a:rPr>
              <a:t>Mesajlaşma</a:t>
            </a:r>
            <a:r>
              <a:rPr u="heavy" spc="-100" dirty="0">
                <a:uFill>
                  <a:solidFill>
                    <a:srgbClr val="F88556"/>
                  </a:solidFill>
                </a:uFill>
              </a:rPr>
              <a:t> </a:t>
            </a:r>
            <a:r>
              <a:rPr u="heavy" dirty="0">
                <a:uFill>
                  <a:solidFill>
                    <a:srgbClr val="F88556"/>
                  </a:solidFill>
                </a:uFill>
              </a:rPr>
              <a:t>ve</a:t>
            </a:r>
            <a:r>
              <a:rPr u="heavy" spc="-90" dirty="0">
                <a:uFill>
                  <a:solidFill>
                    <a:srgbClr val="F88556"/>
                  </a:solidFill>
                </a:uFill>
              </a:rPr>
              <a:t> </a:t>
            </a:r>
            <a:r>
              <a:rPr u="heavy" spc="-30" dirty="0">
                <a:uFill>
                  <a:solidFill>
                    <a:srgbClr val="F88556"/>
                  </a:solidFill>
                </a:uFill>
              </a:rPr>
              <a:t>Topluluk</a:t>
            </a:r>
            <a:r>
              <a:rPr u="heavy" spc="-105" dirty="0">
                <a:uFill>
                  <a:solidFill>
                    <a:srgbClr val="F88556"/>
                  </a:solidFill>
                </a:uFill>
              </a:rPr>
              <a:t> </a:t>
            </a:r>
            <a:r>
              <a:rPr u="heavy" spc="-10" dirty="0">
                <a:uFill>
                  <a:solidFill>
                    <a:srgbClr val="F88556"/>
                  </a:solidFill>
                </a:uFill>
              </a:rPr>
              <a:t>Platformları 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510664" y="1669874"/>
            <a:ext cx="3500754" cy="49650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71500">
              <a:lnSpc>
                <a:spcPct val="122800"/>
              </a:lnSpc>
              <a:spcBef>
                <a:spcPts val="100"/>
              </a:spcBef>
            </a:pPr>
            <a:r>
              <a:rPr sz="2200" dirty="0">
                <a:latin typeface="Calibri"/>
                <a:cs typeface="Calibri"/>
              </a:rPr>
              <a:t>WhatsApp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u="sng" spc="-10" dirty="0">
                <a:solidFill>
                  <a:srgbClr val="B87669"/>
                </a:solidFill>
                <a:uFill>
                  <a:solidFill>
                    <a:srgbClr val="B87669"/>
                  </a:solidFill>
                </a:uFill>
                <a:latin typeface="Calibri"/>
                <a:cs typeface="Calibri"/>
                <a:hlinkClick r:id="rId2"/>
              </a:rPr>
              <a:t>whatsapp.com</a:t>
            </a:r>
            <a:r>
              <a:rPr sz="2200" spc="-10" dirty="0">
                <a:solidFill>
                  <a:srgbClr val="B87669"/>
                </a:solidFill>
                <a:latin typeface="Calibri"/>
                <a:cs typeface="Calibri"/>
              </a:rPr>
              <a:t> </a:t>
            </a:r>
            <a:r>
              <a:rPr sz="2200" spc="-30" dirty="0">
                <a:latin typeface="Calibri"/>
                <a:cs typeface="Calibri"/>
              </a:rPr>
              <a:t>Telegram</a:t>
            </a:r>
            <a:r>
              <a:rPr sz="2200" spc="-65" dirty="0">
                <a:latin typeface="Calibri"/>
                <a:cs typeface="Calibri"/>
              </a:rPr>
              <a:t> </a:t>
            </a:r>
            <a:r>
              <a:rPr sz="2200" u="sng" spc="-10" dirty="0">
                <a:solidFill>
                  <a:srgbClr val="B87669"/>
                </a:solidFill>
                <a:uFill>
                  <a:solidFill>
                    <a:srgbClr val="B87669"/>
                  </a:solidFill>
                </a:uFill>
                <a:latin typeface="Calibri"/>
                <a:cs typeface="Calibri"/>
                <a:hlinkClick r:id="rId3"/>
              </a:rPr>
              <a:t>telegram.org</a:t>
            </a:r>
            <a:r>
              <a:rPr sz="2200" spc="-10" dirty="0">
                <a:solidFill>
                  <a:srgbClr val="B87669"/>
                </a:solidFill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Signal: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u="sng" spc="-10" dirty="0">
                <a:solidFill>
                  <a:srgbClr val="B87669"/>
                </a:solidFill>
                <a:uFill>
                  <a:solidFill>
                    <a:srgbClr val="B87669"/>
                  </a:solidFill>
                </a:uFill>
                <a:latin typeface="Calibri"/>
                <a:cs typeface="Calibri"/>
                <a:hlinkClick r:id="rId4"/>
              </a:rPr>
              <a:t>signal.org</a:t>
            </a:r>
            <a:endParaRPr sz="2200">
              <a:latin typeface="Calibri"/>
              <a:cs typeface="Calibri"/>
            </a:endParaRPr>
          </a:p>
          <a:p>
            <a:pPr marL="12700" marR="963294">
              <a:lnSpc>
                <a:spcPts val="3240"/>
              </a:lnSpc>
              <a:spcBef>
                <a:spcPts val="210"/>
              </a:spcBef>
            </a:pPr>
            <a:r>
              <a:rPr sz="2200" dirty="0">
                <a:latin typeface="Calibri"/>
                <a:cs typeface="Calibri"/>
              </a:rPr>
              <a:t>Discord</a:t>
            </a:r>
            <a:r>
              <a:rPr sz="2200" spc="415" dirty="0">
                <a:latin typeface="Calibri"/>
                <a:cs typeface="Calibri"/>
              </a:rPr>
              <a:t> </a:t>
            </a:r>
            <a:r>
              <a:rPr sz="2200" u="sng" spc="-10" dirty="0">
                <a:solidFill>
                  <a:srgbClr val="B87669"/>
                </a:solidFill>
                <a:uFill>
                  <a:solidFill>
                    <a:srgbClr val="B87669"/>
                  </a:solidFill>
                </a:uFill>
                <a:latin typeface="Calibri"/>
                <a:cs typeface="Calibri"/>
                <a:hlinkClick r:id="rId5"/>
              </a:rPr>
              <a:t>discord.com</a:t>
            </a:r>
            <a:r>
              <a:rPr sz="2200" spc="-10" dirty="0">
                <a:solidFill>
                  <a:srgbClr val="B87669"/>
                </a:solidFill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Medium</a:t>
            </a:r>
            <a:r>
              <a:rPr sz="2200" spc="-30" dirty="0">
                <a:latin typeface="Calibri"/>
                <a:cs typeface="Calibri"/>
              </a:rPr>
              <a:t> </a:t>
            </a:r>
            <a:r>
              <a:rPr sz="2200" u="sng" spc="-10" dirty="0">
                <a:solidFill>
                  <a:srgbClr val="B87669"/>
                </a:solidFill>
                <a:uFill>
                  <a:solidFill>
                    <a:srgbClr val="B87669"/>
                  </a:solidFill>
                </a:uFill>
                <a:latin typeface="Calibri"/>
                <a:cs typeface="Calibri"/>
                <a:hlinkClick r:id="rId6"/>
              </a:rPr>
              <a:t>medium.com</a:t>
            </a:r>
            <a:endParaRPr sz="2200">
              <a:latin typeface="Calibri"/>
              <a:cs typeface="Calibri"/>
            </a:endParaRPr>
          </a:p>
          <a:p>
            <a:pPr marL="12700" marR="175260">
              <a:lnSpc>
                <a:spcPts val="3240"/>
              </a:lnSpc>
            </a:pPr>
            <a:r>
              <a:rPr sz="2200" dirty="0">
                <a:latin typeface="Calibri"/>
                <a:cs typeface="Calibri"/>
              </a:rPr>
              <a:t>Reddit</a:t>
            </a:r>
            <a:r>
              <a:rPr sz="2200" spc="-50" dirty="0">
                <a:latin typeface="Calibri"/>
                <a:cs typeface="Calibri"/>
              </a:rPr>
              <a:t> </a:t>
            </a:r>
            <a:r>
              <a:rPr sz="2200" u="sng" spc="-10" dirty="0">
                <a:solidFill>
                  <a:srgbClr val="B87669"/>
                </a:solidFill>
                <a:uFill>
                  <a:solidFill>
                    <a:srgbClr val="B87669"/>
                  </a:solidFill>
                </a:uFill>
                <a:latin typeface="Calibri"/>
                <a:cs typeface="Calibri"/>
                <a:hlinkClick r:id="rId7"/>
              </a:rPr>
              <a:t>reddit.com</a:t>
            </a:r>
            <a:r>
              <a:rPr sz="2200" spc="550" dirty="0">
                <a:solidFill>
                  <a:srgbClr val="B87669"/>
                </a:solidFill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Mastodon:</a:t>
            </a:r>
            <a:r>
              <a:rPr sz="2200" spc="-90" dirty="0">
                <a:latin typeface="Calibri"/>
                <a:cs typeface="Calibri"/>
              </a:rPr>
              <a:t> </a:t>
            </a:r>
            <a:r>
              <a:rPr sz="2200" u="sng" spc="-10" dirty="0">
                <a:solidFill>
                  <a:srgbClr val="B87669"/>
                </a:solidFill>
                <a:uFill>
                  <a:solidFill>
                    <a:srgbClr val="B87669"/>
                  </a:solidFill>
                </a:uFill>
                <a:latin typeface="Calibri"/>
                <a:cs typeface="Calibri"/>
                <a:hlinkClick r:id="rId8"/>
              </a:rPr>
              <a:t>joinmastodon.org</a:t>
            </a:r>
            <a:endParaRPr sz="2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95"/>
              </a:spcBef>
            </a:pPr>
            <a:r>
              <a:rPr sz="2200" dirty="0">
                <a:latin typeface="Calibri"/>
                <a:cs typeface="Calibri"/>
              </a:rPr>
              <a:t>Clubhouse: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u="sng" spc="-10" dirty="0">
                <a:solidFill>
                  <a:srgbClr val="B87669"/>
                </a:solidFill>
                <a:uFill>
                  <a:solidFill>
                    <a:srgbClr val="B87669"/>
                  </a:solidFill>
                </a:uFill>
                <a:latin typeface="Calibri"/>
                <a:cs typeface="Calibri"/>
                <a:hlinkClick r:id="rId9"/>
              </a:rPr>
              <a:t>joinclubhouse.com</a:t>
            </a:r>
            <a:endParaRPr sz="2200">
              <a:latin typeface="Calibri"/>
              <a:cs typeface="Calibri"/>
            </a:endParaRPr>
          </a:p>
          <a:p>
            <a:pPr marL="12700" marR="1127125">
              <a:lnSpc>
                <a:spcPct val="122700"/>
              </a:lnSpc>
              <a:spcBef>
                <a:spcPts val="5"/>
              </a:spcBef>
            </a:pPr>
            <a:r>
              <a:rPr sz="2200" dirty="0">
                <a:latin typeface="Calibri"/>
                <a:cs typeface="Calibri"/>
              </a:rPr>
              <a:t>Viber:</a:t>
            </a:r>
            <a:r>
              <a:rPr sz="2200" spc="-60" dirty="0">
                <a:latin typeface="Calibri"/>
                <a:cs typeface="Calibri"/>
              </a:rPr>
              <a:t> </a:t>
            </a:r>
            <a:r>
              <a:rPr sz="2200" u="sng" spc="-10" dirty="0">
                <a:solidFill>
                  <a:srgbClr val="B87669"/>
                </a:solidFill>
                <a:uFill>
                  <a:solidFill>
                    <a:srgbClr val="B87669"/>
                  </a:solidFill>
                </a:uFill>
                <a:latin typeface="Calibri"/>
                <a:cs typeface="Calibri"/>
                <a:hlinkClick r:id="rId10"/>
              </a:rPr>
              <a:t>viber.com</a:t>
            </a:r>
            <a:r>
              <a:rPr sz="2200" spc="-10" dirty="0">
                <a:solidFill>
                  <a:srgbClr val="B87669"/>
                </a:solidFill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Slack: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u="sng" spc="-10" dirty="0">
                <a:solidFill>
                  <a:srgbClr val="B87669"/>
                </a:solidFill>
                <a:uFill>
                  <a:solidFill>
                    <a:srgbClr val="B87669"/>
                  </a:solidFill>
                </a:uFill>
                <a:latin typeface="Calibri"/>
                <a:cs typeface="Calibri"/>
                <a:hlinkClick r:id="rId11"/>
              </a:rPr>
              <a:t>slack.com</a:t>
            </a:r>
            <a:r>
              <a:rPr sz="2200" spc="-10" dirty="0">
                <a:solidFill>
                  <a:srgbClr val="B87669"/>
                </a:solidFill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Threads:</a:t>
            </a:r>
            <a:r>
              <a:rPr sz="2200" spc="-100" dirty="0">
                <a:latin typeface="Calibri"/>
                <a:cs typeface="Calibri"/>
              </a:rPr>
              <a:t> </a:t>
            </a:r>
            <a:r>
              <a:rPr sz="2200" u="sng" spc="-10" dirty="0">
                <a:solidFill>
                  <a:srgbClr val="B87669"/>
                </a:solidFill>
                <a:uFill>
                  <a:solidFill>
                    <a:srgbClr val="B87669"/>
                  </a:solidFill>
                </a:uFill>
                <a:latin typeface="Calibri"/>
                <a:cs typeface="Calibri"/>
                <a:hlinkClick r:id="rId12"/>
              </a:rPr>
              <a:t>threads.net</a:t>
            </a:r>
            <a:endParaRPr sz="2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2200" dirty="0">
                <a:latin typeface="Calibri"/>
                <a:cs typeface="Calibri"/>
              </a:rPr>
              <a:t>Substack:</a:t>
            </a:r>
            <a:r>
              <a:rPr sz="2200" spc="-100" dirty="0">
                <a:latin typeface="Calibri"/>
                <a:cs typeface="Calibri"/>
              </a:rPr>
              <a:t> </a:t>
            </a:r>
            <a:r>
              <a:rPr sz="2200" u="sng" spc="-10" dirty="0">
                <a:solidFill>
                  <a:srgbClr val="B87669"/>
                </a:solidFill>
                <a:uFill>
                  <a:solidFill>
                    <a:srgbClr val="B87669"/>
                  </a:solidFill>
                </a:uFill>
                <a:latin typeface="Calibri"/>
                <a:cs typeface="Calibri"/>
                <a:hlinkClick r:id="rId13"/>
              </a:rPr>
              <a:t>substack.com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19393" y="5904382"/>
            <a:ext cx="194945" cy="71310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r>
              <a:rPr sz="1200" spc="-10" dirty="0">
                <a:solidFill>
                  <a:srgbClr val="FFFFFF"/>
                </a:solidFill>
                <a:latin typeface="Times New Roman"/>
                <a:cs typeface="Times New Roman"/>
              </a:rPr>
              <a:t>22.09.2025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82600" y="170179"/>
            <a:ext cx="2787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40</a:t>
            </a:r>
            <a:endParaRPr sz="1800">
              <a:latin typeface="Microsoft Sans Serif"/>
              <a:cs typeface="Microsoft Sans Serif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5634228" y="1648967"/>
            <a:ext cx="5596255" cy="4980940"/>
            <a:chOff x="5634228" y="1648967"/>
            <a:chExt cx="5596255" cy="4980940"/>
          </a:xfrm>
        </p:grpSpPr>
        <p:pic>
          <p:nvPicPr>
            <p:cNvPr id="8" name="object 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705856" y="1734311"/>
              <a:ext cx="1827276" cy="682751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125712" y="1648967"/>
              <a:ext cx="899159" cy="984503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634228" y="2634995"/>
              <a:ext cx="2014727" cy="717803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334756" y="2741675"/>
              <a:ext cx="2462783" cy="539496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733288" y="3732275"/>
              <a:ext cx="1952243" cy="29870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613648" y="3497579"/>
              <a:ext cx="2023872" cy="719328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634228" y="4428744"/>
              <a:ext cx="2446020" cy="688848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8514588" y="4428744"/>
              <a:ext cx="2699004" cy="55625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5742432" y="5225796"/>
              <a:ext cx="3058667" cy="627887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9250680" y="5268467"/>
              <a:ext cx="1979676" cy="547116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5705856" y="6050279"/>
              <a:ext cx="2159507" cy="579120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8846820" y="6089903"/>
              <a:ext cx="2020824" cy="43129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27556" y="669493"/>
            <a:ext cx="22669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05" dirty="0">
                <a:solidFill>
                  <a:srgbClr val="F88556"/>
                </a:solidFill>
                <a:latin typeface="Lucida Sans Unicode"/>
                <a:cs typeface="Lucida Sans Unicode"/>
              </a:rPr>
              <a:t>◤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325372" y="718261"/>
            <a:ext cx="983869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2144395" algn="l"/>
              </a:tabLst>
            </a:pPr>
            <a:r>
              <a:rPr b="0" u="heavy" dirty="0">
                <a:uFill>
                  <a:solidFill>
                    <a:srgbClr val="F88556"/>
                  </a:solidFill>
                </a:uFill>
                <a:latin typeface="Times New Roman"/>
                <a:cs typeface="Times New Roman"/>
              </a:rPr>
              <a:t>	</a:t>
            </a:r>
            <a:r>
              <a:rPr u="heavy" dirty="0">
                <a:uFill>
                  <a:solidFill>
                    <a:srgbClr val="F88556"/>
                  </a:solidFill>
                </a:uFill>
              </a:rPr>
              <a:t>Video</a:t>
            </a:r>
            <a:r>
              <a:rPr u="heavy" spc="-40" dirty="0">
                <a:uFill>
                  <a:solidFill>
                    <a:srgbClr val="F88556"/>
                  </a:solidFill>
                </a:uFill>
              </a:rPr>
              <a:t> </a:t>
            </a:r>
            <a:r>
              <a:rPr u="heavy" dirty="0">
                <a:uFill>
                  <a:solidFill>
                    <a:srgbClr val="F88556"/>
                  </a:solidFill>
                </a:uFill>
              </a:rPr>
              <a:t>ve</a:t>
            </a:r>
            <a:r>
              <a:rPr u="heavy" spc="-25" dirty="0">
                <a:uFill>
                  <a:solidFill>
                    <a:srgbClr val="F88556"/>
                  </a:solidFill>
                </a:uFill>
              </a:rPr>
              <a:t> </a:t>
            </a:r>
            <a:r>
              <a:rPr u="heavy" dirty="0">
                <a:uFill>
                  <a:solidFill>
                    <a:srgbClr val="F88556"/>
                  </a:solidFill>
                </a:uFill>
              </a:rPr>
              <a:t>Müzik</a:t>
            </a:r>
            <a:r>
              <a:rPr u="heavy" spc="-35" dirty="0">
                <a:uFill>
                  <a:solidFill>
                    <a:srgbClr val="F88556"/>
                  </a:solidFill>
                </a:uFill>
              </a:rPr>
              <a:t> </a:t>
            </a:r>
            <a:r>
              <a:rPr u="heavy" dirty="0">
                <a:uFill>
                  <a:solidFill>
                    <a:srgbClr val="F88556"/>
                  </a:solidFill>
                </a:uFill>
              </a:rPr>
              <a:t>Akış</a:t>
            </a:r>
            <a:r>
              <a:rPr u="heavy" spc="-20" dirty="0">
                <a:uFill>
                  <a:solidFill>
                    <a:srgbClr val="F88556"/>
                  </a:solidFill>
                </a:uFill>
              </a:rPr>
              <a:t> </a:t>
            </a:r>
            <a:r>
              <a:rPr u="heavy" spc="-10" dirty="0">
                <a:uFill>
                  <a:solidFill>
                    <a:srgbClr val="F88556"/>
                  </a:solidFill>
                </a:uFill>
              </a:rPr>
              <a:t>Platformları 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510664" y="1663741"/>
            <a:ext cx="4078604" cy="4922520"/>
          </a:xfrm>
          <a:prstGeom prst="rect">
            <a:avLst/>
          </a:prstGeom>
        </p:spPr>
        <p:txBody>
          <a:bodyPr vert="horz" wrap="square" lIns="0" tIns="1231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70"/>
              </a:spcBef>
            </a:pPr>
            <a:r>
              <a:rPr sz="2200" spc="-40" dirty="0">
                <a:latin typeface="Calibri"/>
                <a:cs typeface="Calibri"/>
              </a:rPr>
              <a:t>YouTube: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u="sng" spc="-10" dirty="0">
                <a:solidFill>
                  <a:srgbClr val="B87669"/>
                </a:solidFill>
                <a:uFill>
                  <a:solidFill>
                    <a:srgbClr val="B87669"/>
                  </a:solidFill>
                </a:uFill>
                <a:latin typeface="Calibri"/>
                <a:cs typeface="Calibri"/>
                <a:hlinkClick r:id="rId2"/>
              </a:rPr>
              <a:t>youtube.com</a:t>
            </a:r>
            <a:endParaRPr sz="2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865"/>
              </a:spcBef>
            </a:pPr>
            <a:r>
              <a:rPr sz="2200" spc="-10" dirty="0">
                <a:latin typeface="Calibri"/>
                <a:cs typeface="Calibri"/>
              </a:rPr>
              <a:t>Twitch:</a:t>
            </a:r>
            <a:r>
              <a:rPr sz="2200" spc="-100" dirty="0">
                <a:latin typeface="Calibri"/>
                <a:cs typeface="Calibri"/>
              </a:rPr>
              <a:t> </a:t>
            </a:r>
            <a:r>
              <a:rPr sz="2200" u="sng" spc="-10" dirty="0">
                <a:solidFill>
                  <a:srgbClr val="B87669"/>
                </a:solidFill>
                <a:uFill>
                  <a:solidFill>
                    <a:srgbClr val="B87669"/>
                  </a:solidFill>
                </a:uFill>
                <a:latin typeface="Calibri"/>
                <a:cs typeface="Calibri"/>
                <a:hlinkClick r:id="rId3"/>
              </a:rPr>
              <a:t>twitch.tv</a:t>
            </a:r>
            <a:endParaRPr sz="2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865"/>
              </a:spcBef>
            </a:pPr>
            <a:r>
              <a:rPr sz="2200" dirty="0">
                <a:latin typeface="Calibri"/>
                <a:cs typeface="Calibri"/>
              </a:rPr>
              <a:t>Dailymotion:</a:t>
            </a:r>
            <a:r>
              <a:rPr sz="2200" spc="-110" dirty="0">
                <a:latin typeface="Calibri"/>
                <a:cs typeface="Calibri"/>
              </a:rPr>
              <a:t> </a:t>
            </a:r>
            <a:r>
              <a:rPr sz="2200" u="sng" spc="-10" dirty="0">
                <a:solidFill>
                  <a:srgbClr val="B87669"/>
                </a:solidFill>
                <a:uFill>
                  <a:solidFill>
                    <a:srgbClr val="B87669"/>
                  </a:solidFill>
                </a:uFill>
                <a:latin typeface="Calibri"/>
                <a:cs typeface="Calibri"/>
                <a:hlinkClick r:id="rId4"/>
              </a:rPr>
              <a:t>dailymotion.com</a:t>
            </a:r>
            <a:endParaRPr sz="2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860"/>
              </a:spcBef>
            </a:pPr>
            <a:r>
              <a:rPr sz="2200" dirty="0">
                <a:latin typeface="Calibri"/>
                <a:cs typeface="Calibri"/>
              </a:rPr>
              <a:t>Vimeo: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u="sng" spc="-10" dirty="0">
                <a:solidFill>
                  <a:srgbClr val="B87669"/>
                </a:solidFill>
                <a:uFill>
                  <a:solidFill>
                    <a:srgbClr val="B87669"/>
                  </a:solidFill>
                </a:uFill>
                <a:latin typeface="Calibri"/>
                <a:cs typeface="Calibri"/>
                <a:hlinkClick r:id="rId5"/>
              </a:rPr>
              <a:t>vimeo.com</a:t>
            </a:r>
            <a:endParaRPr sz="2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870"/>
              </a:spcBef>
            </a:pPr>
            <a:r>
              <a:rPr sz="2200" spc="-25" dirty="0">
                <a:latin typeface="Calibri"/>
                <a:cs typeface="Calibri"/>
              </a:rPr>
              <a:t>TikTok:</a:t>
            </a:r>
            <a:r>
              <a:rPr sz="2200" spc="-90" dirty="0">
                <a:latin typeface="Calibri"/>
                <a:cs typeface="Calibri"/>
              </a:rPr>
              <a:t> </a:t>
            </a:r>
            <a:r>
              <a:rPr sz="2200" u="sng" spc="-10" dirty="0">
                <a:solidFill>
                  <a:srgbClr val="B87669"/>
                </a:solidFill>
                <a:uFill>
                  <a:solidFill>
                    <a:srgbClr val="B87669"/>
                  </a:solidFill>
                </a:uFill>
                <a:latin typeface="Calibri"/>
                <a:cs typeface="Calibri"/>
                <a:hlinkClick r:id="rId6"/>
              </a:rPr>
              <a:t>tiktok.com</a:t>
            </a:r>
            <a:endParaRPr sz="2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860"/>
              </a:spcBef>
            </a:pPr>
            <a:r>
              <a:rPr sz="2200" spc="-40" dirty="0">
                <a:latin typeface="Calibri"/>
                <a:cs typeface="Calibri"/>
              </a:rPr>
              <a:t>YouTube </a:t>
            </a:r>
            <a:r>
              <a:rPr sz="2200" dirty="0">
                <a:latin typeface="Calibri"/>
                <a:cs typeface="Calibri"/>
              </a:rPr>
              <a:t>Music:</a:t>
            </a:r>
            <a:r>
              <a:rPr sz="2200" spc="-50" dirty="0">
                <a:latin typeface="Calibri"/>
                <a:cs typeface="Calibri"/>
              </a:rPr>
              <a:t> </a:t>
            </a:r>
            <a:r>
              <a:rPr sz="2200" u="sng" spc="-10" dirty="0">
                <a:solidFill>
                  <a:srgbClr val="B87669"/>
                </a:solidFill>
                <a:uFill>
                  <a:solidFill>
                    <a:srgbClr val="B87669"/>
                  </a:solidFill>
                </a:uFill>
                <a:latin typeface="Calibri"/>
                <a:cs typeface="Calibri"/>
                <a:hlinkClick r:id="rId7"/>
              </a:rPr>
              <a:t>music.youtube.com</a:t>
            </a:r>
            <a:endParaRPr sz="2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865"/>
              </a:spcBef>
            </a:pPr>
            <a:r>
              <a:rPr sz="2200" dirty="0">
                <a:latin typeface="Calibri"/>
                <a:cs typeface="Calibri"/>
              </a:rPr>
              <a:t>Spotify:</a:t>
            </a:r>
            <a:r>
              <a:rPr sz="2200" spc="-80" dirty="0">
                <a:latin typeface="Calibri"/>
                <a:cs typeface="Calibri"/>
              </a:rPr>
              <a:t> </a:t>
            </a:r>
            <a:r>
              <a:rPr sz="2200" u="sng" spc="-10" dirty="0">
                <a:solidFill>
                  <a:srgbClr val="B87669"/>
                </a:solidFill>
                <a:uFill>
                  <a:solidFill>
                    <a:srgbClr val="B87669"/>
                  </a:solidFill>
                </a:uFill>
                <a:latin typeface="Calibri"/>
                <a:cs typeface="Calibri"/>
                <a:hlinkClick r:id="rId8"/>
              </a:rPr>
              <a:t>spotify.com</a:t>
            </a:r>
            <a:endParaRPr sz="2200">
              <a:latin typeface="Calibri"/>
              <a:cs typeface="Calibri"/>
            </a:endParaRPr>
          </a:p>
          <a:p>
            <a:pPr marL="12700" marR="609600">
              <a:lnSpc>
                <a:spcPct val="132700"/>
              </a:lnSpc>
              <a:spcBef>
                <a:spcPts val="5"/>
              </a:spcBef>
            </a:pPr>
            <a:r>
              <a:rPr sz="2200" dirty="0">
                <a:latin typeface="Calibri"/>
                <a:cs typeface="Calibri"/>
              </a:rPr>
              <a:t>Apple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Music:</a:t>
            </a:r>
            <a:r>
              <a:rPr sz="2200" spc="-35" dirty="0">
                <a:latin typeface="Calibri"/>
                <a:cs typeface="Calibri"/>
              </a:rPr>
              <a:t> </a:t>
            </a:r>
            <a:r>
              <a:rPr sz="2200" u="sng" spc="-10" dirty="0">
                <a:solidFill>
                  <a:srgbClr val="B87669"/>
                </a:solidFill>
                <a:uFill>
                  <a:solidFill>
                    <a:srgbClr val="B87669"/>
                  </a:solidFill>
                </a:uFill>
                <a:latin typeface="Calibri"/>
                <a:cs typeface="Calibri"/>
                <a:hlinkClick r:id="rId9"/>
              </a:rPr>
              <a:t>music.apple.com</a:t>
            </a:r>
            <a:r>
              <a:rPr sz="2200" spc="-10" dirty="0">
                <a:solidFill>
                  <a:srgbClr val="B87669"/>
                </a:solidFill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Deezer:</a:t>
            </a:r>
            <a:r>
              <a:rPr sz="2200" spc="-120" dirty="0">
                <a:latin typeface="Calibri"/>
                <a:cs typeface="Calibri"/>
              </a:rPr>
              <a:t> </a:t>
            </a:r>
            <a:r>
              <a:rPr sz="2200" u="sng" spc="-10" dirty="0">
                <a:solidFill>
                  <a:srgbClr val="B87669"/>
                </a:solidFill>
                <a:uFill>
                  <a:solidFill>
                    <a:srgbClr val="B87669"/>
                  </a:solidFill>
                </a:uFill>
                <a:latin typeface="Calibri"/>
                <a:cs typeface="Calibri"/>
                <a:hlinkClick r:id="rId10"/>
              </a:rPr>
              <a:t>deezer.com</a:t>
            </a:r>
            <a:endParaRPr sz="2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865"/>
              </a:spcBef>
            </a:pPr>
            <a:r>
              <a:rPr sz="2200" dirty="0">
                <a:latin typeface="Calibri"/>
                <a:cs typeface="Calibri"/>
              </a:rPr>
              <a:t>Fizy: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u="sng" spc="-10" dirty="0">
                <a:solidFill>
                  <a:srgbClr val="B87669"/>
                </a:solidFill>
                <a:uFill>
                  <a:solidFill>
                    <a:srgbClr val="B87669"/>
                  </a:solidFill>
                </a:uFill>
                <a:latin typeface="Calibri"/>
                <a:cs typeface="Calibri"/>
                <a:hlinkClick r:id="rId11"/>
              </a:rPr>
              <a:t>fizy.com.tr</a:t>
            </a:r>
            <a:endParaRPr sz="2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865"/>
              </a:spcBef>
            </a:pPr>
            <a:r>
              <a:rPr sz="2200" dirty="0">
                <a:latin typeface="Calibri"/>
                <a:cs typeface="Calibri"/>
              </a:rPr>
              <a:t>Soundcloud:</a:t>
            </a:r>
            <a:r>
              <a:rPr sz="2200" spc="-60" dirty="0">
                <a:latin typeface="Calibri"/>
                <a:cs typeface="Calibri"/>
              </a:rPr>
              <a:t> </a:t>
            </a:r>
            <a:r>
              <a:rPr sz="2200" u="sng" spc="-10" dirty="0">
                <a:solidFill>
                  <a:srgbClr val="B87669"/>
                </a:solidFill>
                <a:uFill>
                  <a:solidFill>
                    <a:srgbClr val="B87669"/>
                  </a:solidFill>
                </a:uFill>
                <a:latin typeface="Calibri"/>
                <a:cs typeface="Calibri"/>
                <a:hlinkClick r:id="rId12"/>
              </a:rPr>
              <a:t>soundcloud.com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19393" y="5904382"/>
            <a:ext cx="194945" cy="71310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r>
              <a:rPr sz="1200" spc="-10" dirty="0">
                <a:solidFill>
                  <a:srgbClr val="FFFFFF"/>
                </a:solidFill>
                <a:latin typeface="Times New Roman"/>
                <a:cs typeface="Times New Roman"/>
              </a:rPr>
              <a:t>22.09.2025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82600" y="170179"/>
            <a:ext cx="2787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41</a:t>
            </a:r>
            <a:endParaRPr sz="1800">
              <a:latin typeface="Microsoft Sans Serif"/>
              <a:cs typeface="Microsoft Sans Serif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5791200" y="1552955"/>
            <a:ext cx="5038725" cy="4933315"/>
            <a:chOff x="5791200" y="1552955"/>
            <a:chExt cx="5038725" cy="4933315"/>
          </a:xfrm>
        </p:grpSpPr>
        <p:pic>
          <p:nvPicPr>
            <p:cNvPr id="8" name="object 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791200" y="1552955"/>
              <a:ext cx="1903476" cy="89916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967984" y="3534155"/>
              <a:ext cx="1908048" cy="55625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272272" y="1623059"/>
              <a:ext cx="2557272" cy="649224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896355" y="2633472"/>
              <a:ext cx="2339340" cy="551688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668511" y="2453639"/>
              <a:ext cx="1499616" cy="89916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656320" y="3534155"/>
              <a:ext cx="1799844" cy="537972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913120" y="4258055"/>
              <a:ext cx="2026920" cy="606551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593835" y="4315967"/>
              <a:ext cx="1981200" cy="495300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5896355" y="5154167"/>
              <a:ext cx="2339340" cy="445007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9136379" y="4972811"/>
              <a:ext cx="941831" cy="900684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6013704" y="6050279"/>
              <a:ext cx="3896867" cy="43586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27556" y="669493"/>
            <a:ext cx="22669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05" dirty="0">
                <a:solidFill>
                  <a:srgbClr val="F88556"/>
                </a:solidFill>
                <a:latin typeface="Lucida Sans Unicode"/>
                <a:cs typeface="Lucida Sans Unicode"/>
              </a:rPr>
              <a:t>◤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325372" y="718261"/>
            <a:ext cx="983869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4077970" algn="l"/>
              </a:tabLst>
            </a:pPr>
            <a:r>
              <a:rPr b="0" u="heavy" dirty="0">
                <a:uFill>
                  <a:solidFill>
                    <a:srgbClr val="F88556"/>
                  </a:solidFill>
                </a:uFill>
                <a:latin typeface="Times New Roman"/>
                <a:cs typeface="Times New Roman"/>
              </a:rPr>
              <a:t>	</a:t>
            </a:r>
            <a:r>
              <a:rPr u="heavy" dirty="0">
                <a:uFill>
                  <a:solidFill>
                    <a:srgbClr val="F88556"/>
                  </a:solidFill>
                </a:uFill>
              </a:rPr>
              <a:t>Dijital</a:t>
            </a:r>
            <a:r>
              <a:rPr u="heavy" spc="-125" dirty="0">
                <a:uFill>
                  <a:solidFill>
                    <a:srgbClr val="F88556"/>
                  </a:solidFill>
                </a:uFill>
              </a:rPr>
              <a:t> </a:t>
            </a:r>
            <a:r>
              <a:rPr u="heavy" spc="-45" dirty="0">
                <a:uFill>
                  <a:solidFill>
                    <a:srgbClr val="F88556"/>
                  </a:solidFill>
                </a:uFill>
              </a:rPr>
              <a:t>Yayın</a:t>
            </a:r>
            <a:r>
              <a:rPr u="heavy" spc="-114" dirty="0">
                <a:uFill>
                  <a:solidFill>
                    <a:srgbClr val="F88556"/>
                  </a:solidFill>
                </a:uFill>
              </a:rPr>
              <a:t> </a:t>
            </a:r>
            <a:r>
              <a:rPr u="heavy" spc="-10" dirty="0">
                <a:uFill>
                  <a:solidFill>
                    <a:srgbClr val="F88556"/>
                  </a:solidFill>
                </a:uFill>
              </a:rPr>
              <a:t>Platformları 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448180" y="1656735"/>
            <a:ext cx="5435600" cy="4798060"/>
          </a:xfrm>
          <a:prstGeom prst="rect">
            <a:avLst/>
          </a:prstGeom>
        </p:spPr>
        <p:txBody>
          <a:bodyPr vert="horz" wrap="square" lIns="0" tIns="144145" rIns="0" bIns="0" rtlCol="0">
            <a:spAutoFit/>
          </a:bodyPr>
          <a:lstStyle/>
          <a:p>
            <a:pPr marL="74930">
              <a:lnSpc>
                <a:spcPct val="100000"/>
              </a:lnSpc>
              <a:spcBef>
                <a:spcPts val="1135"/>
              </a:spcBef>
            </a:pPr>
            <a:r>
              <a:rPr sz="2700" dirty="0">
                <a:latin typeface="Calibri"/>
                <a:cs typeface="Calibri"/>
              </a:rPr>
              <a:t>Netflix:</a:t>
            </a:r>
            <a:r>
              <a:rPr sz="2700" spc="-95" dirty="0">
                <a:latin typeface="Calibri"/>
                <a:cs typeface="Calibri"/>
              </a:rPr>
              <a:t> </a:t>
            </a:r>
            <a:r>
              <a:rPr sz="2700" u="sng" spc="-10" dirty="0">
                <a:solidFill>
                  <a:srgbClr val="B87669"/>
                </a:solidFill>
                <a:uFill>
                  <a:solidFill>
                    <a:srgbClr val="B87669"/>
                  </a:solidFill>
                </a:uFill>
                <a:latin typeface="Calibri"/>
                <a:cs typeface="Calibri"/>
                <a:hlinkClick r:id="rId2"/>
              </a:rPr>
              <a:t>netflix.com</a:t>
            </a:r>
            <a:endParaRPr sz="2700">
              <a:latin typeface="Calibri"/>
              <a:cs typeface="Calibri"/>
            </a:endParaRPr>
          </a:p>
          <a:p>
            <a:pPr marL="74930" marR="5080">
              <a:lnSpc>
                <a:spcPct val="131900"/>
              </a:lnSpc>
            </a:pPr>
            <a:r>
              <a:rPr sz="2700" dirty="0">
                <a:latin typeface="Calibri"/>
                <a:cs typeface="Calibri"/>
              </a:rPr>
              <a:t>Amazon</a:t>
            </a:r>
            <a:r>
              <a:rPr sz="2700" spc="-75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Prime</a:t>
            </a:r>
            <a:r>
              <a:rPr sz="2700" spc="-55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Video:</a:t>
            </a:r>
            <a:r>
              <a:rPr sz="2700" spc="-65" dirty="0">
                <a:latin typeface="Calibri"/>
                <a:cs typeface="Calibri"/>
              </a:rPr>
              <a:t> </a:t>
            </a:r>
            <a:r>
              <a:rPr sz="2700" u="sng" spc="-10" dirty="0">
                <a:solidFill>
                  <a:srgbClr val="B87669"/>
                </a:solidFill>
                <a:uFill>
                  <a:solidFill>
                    <a:srgbClr val="B87669"/>
                  </a:solidFill>
                </a:uFill>
                <a:latin typeface="Calibri"/>
                <a:cs typeface="Calibri"/>
                <a:hlinkClick r:id="rId3"/>
              </a:rPr>
              <a:t>primevideo.com</a:t>
            </a:r>
            <a:r>
              <a:rPr sz="2700" spc="-10" dirty="0">
                <a:solidFill>
                  <a:srgbClr val="B87669"/>
                </a:solidFill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Disney+:</a:t>
            </a:r>
            <a:r>
              <a:rPr sz="2700" spc="-65" dirty="0">
                <a:latin typeface="Calibri"/>
                <a:cs typeface="Calibri"/>
              </a:rPr>
              <a:t> </a:t>
            </a:r>
            <a:r>
              <a:rPr sz="2700" u="sng" spc="-10" dirty="0">
                <a:solidFill>
                  <a:srgbClr val="B87669"/>
                </a:solidFill>
                <a:uFill>
                  <a:solidFill>
                    <a:srgbClr val="B87669"/>
                  </a:solidFill>
                </a:uFill>
                <a:latin typeface="Calibri"/>
                <a:cs typeface="Calibri"/>
                <a:hlinkClick r:id="rId4"/>
              </a:rPr>
              <a:t>disneyplus.com</a:t>
            </a:r>
            <a:endParaRPr sz="2700">
              <a:latin typeface="Calibri"/>
              <a:cs typeface="Calibri"/>
            </a:endParaRPr>
          </a:p>
          <a:p>
            <a:pPr marL="74930" marR="2470785">
              <a:lnSpc>
                <a:spcPts val="4270"/>
              </a:lnSpc>
              <a:spcBef>
                <a:spcPts val="305"/>
              </a:spcBef>
            </a:pPr>
            <a:r>
              <a:rPr sz="2700" dirty="0">
                <a:latin typeface="Calibri"/>
                <a:cs typeface="Calibri"/>
              </a:rPr>
              <a:t>BluTV:</a:t>
            </a:r>
            <a:r>
              <a:rPr sz="2700" spc="-125" dirty="0">
                <a:latin typeface="Calibri"/>
                <a:cs typeface="Calibri"/>
              </a:rPr>
              <a:t> </a:t>
            </a:r>
            <a:r>
              <a:rPr sz="2700" u="sng" spc="-10" dirty="0">
                <a:solidFill>
                  <a:srgbClr val="B87669"/>
                </a:solidFill>
                <a:uFill>
                  <a:solidFill>
                    <a:srgbClr val="B87669"/>
                  </a:solidFill>
                </a:uFill>
                <a:latin typeface="Calibri"/>
                <a:cs typeface="Calibri"/>
                <a:hlinkClick r:id="rId5"/>
              </a:rPr>
              <a:t>blutv.com.tr</a:t>
            </a:r>
            <a:r>
              <a:rPr sz="2700" spc="-10" dirty="0">
                <a:solidFill>
                  <a:srgbClr val="B87669"/>
                </a:solidFill>
                <a:latin typeface="Calibri"/>
                <a:cs typeface="Calibri"/>
              </a:rPr>
              <a:t> </a:t>
            </a:r>
            <a:r>
              <a:rPr sz="2700" spc="-10" dirty="0">
                <a:latin typeface="Calibri"/>
                <a:cs typeface="Calibri"/>
              </a:rPr>
              <a:t>PuhuTV:</a:t>
            </a:r>
            <a:r>
              <a:rPr sz="2700" spc="-90" dirty="0">
                <a:latin typeface="Calibri"/>
                <a:cs typeface="Calibri"/>
              </a:rPr>
              <a:t> </a:t>
            </a:r>
            <a:r>
              <a:rPr sz="2700" u="sng" spc="-30" dirty="0">
                <a:solidFill>
                  <a:srgbClr val="B87669"/>
                </a:solidFill>
                <a:uFill>
                  <a:solidFill>
                    <a:srgbClr val="B87669"/>
                  </a:solidFill>
                </a:uFill>
                <a:latin typeface="Calibri"/>
                <a:cs typeface="Calibri"/>
                <a:hlinkClick r:id="rId6"/>
              </a:rPr>
              <a:t>puhutv.com</a:t>
            </a:r>
            <a:endParaRPr sz="2700">
              <a:latin typeface="Calibri"/>
              <a:cs typeface="Calibri"/>
            </a:endParaRPr>
          </a:p>
          <a:p>
            <a:pPr marL="74930" marR="2889250">
              <a:lnSpc>
                <a:spcPts val="4260"/>
              </a:lnSpc>
              <a:spcBef>
                <a:spcPts val="15"/>
              </a:spcBef>
            </a:pPr>
            <a:r>
              <a:rPr sz="2700" dirty="0">
                <a:latin typeface="Calibri"/>
                <a:cs typeface="Calibri"/>
              </a:rPr>
              <a:t>Exxen:</a:t>
            </a:r>
            <a:r>
              <a:rPr sz="2700" spc="-140" dirty="0">
                <a:latin typeface="Calibri"/>
                <a:cs typeface="Calibri"/>
              </a:rPr>
              <a:t> </a:t>
            </a:r>
            <a:r>
              <a:rPr sz="2700" u="sng" spc="-20" dirty="0">
                <a:solidFill>
                  <a:srgbClr val="B87669"/>
                </a:solidFill>
                <a:uFill>
                  <a:solidFill>
                    <a:srgbClr val="B87669"/>
                  </a:solidFill>
                </a:uFill>
                <a:latin typeface="Calibri"/>
                <a:cs typeface="Calibri"/>
                <a:hlinkClick r:id="rId7"/>
              </a:rPr>
              <a:t>exxen.com</a:t>
            </a:r>
            <a:r>
              <a:rPr sz="2700" spc="-20" dirty="0">
                <a:solidFill>
                  <a:srgbClr val="B87669"/>
                </a:solidFill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Mubi:</a:t>
            </a:r>
            <a:r>
              <a:rPr sz="2700" spc="-10" dirty="0">
                <a:latin typeface="Calibri"/>
                <a:cs typeface="Calibri"/>
              </a:rPr>
              <a:t> </a:t>
            </a:r>
            <a:r>
              <a:rPr sz="2700" u="sng" spc="-10" dirty="0">
                <a:solidFill>
                  <a:srgbClr val="B87669"/>
                </a:solidFill>
                <a:uFill>
                  <a:solidFill>
                    <a:srgbClr val="B87669"/>
                  </a:solidFill>
                </a:uFill>
                <a:latin typeface="Calibri"/>
                <a:cs typeface="Calibri"/>
                <a:hlinkClick r:id="rId8"/>
              </a:rPr>
              <a:t>mubi.com</a:t>
            </a:r>
            <a:endParaRPr sz="27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760"/>
              </a:spcBef>
            </a:pPr>
            <a:r>
              <a:rPr sz="2300" spc="-30" dirty="0">
                <a:latin typeface="Microsoft Sans Serif"/>
                <a:cs typeface="Microsoft Sans Serif"/>
              </a:rPr>
              <a:t>Tabii:</a:t>
            </a:r>
            <a:r>
              <a:rPr sz="2300" spc="-120" dirty="0">
                <a:latin typeface="Microsoft Sans Serif"/>
                <a:cs typeface="Microsoft Sans Serif"/>
              </a:rPr>
              <a:t> </a:t>
            </a:r>
            <a:r>
              <a:rPr sz="2300" u="sng" spc="-10" dirty="0">
                <a:solidFill>
                  <a:srgbClr val="B87669"/>
                </a:solidFill>
                <a:uFill>
                  <a:solidFill>
                    <a:srgbClr val="B87669"/>
                  </a:solidFill>
                </a:uFill>
                <a:latin typeface="Microsoft Sans Serif"/>
                <a:cs typeface="Microsoft Sans Serif"/>
                <a:hlinkClick r:id="rId9"/>
              </a:rPr>
              <a:t>tabii.com</a:t>
            </a:r>
            <a:endParaRPr sz="23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1095"/>
              </a:spcBef>
            </a:pPr>
            <a:r>
              <a:rPr sz="2300" dirty="0">
                <a:latin typeface="Microsoft Sans Serif"/>
                <a:cs typeface="Microsoft Sans Serif"/>
              </a:rPr>
              <a:t>Gain:</a:t>
            </a:r>
            <a:r>
              <a:rPr sz="2300" spc="-15" dirty="0">
                <a:latin typeface="Microsoft Sans Serif"/>
                <a:cs typeface="Microsoft Sans Serif"/>
              </a:rPr>
              <a:t> </a:t>
            </a:r>
            <a:r>
              <a:rPr sz="2300" u="sng" spc="-10" dirty="0">
                <a:solidFill>
                  <a:srgbClr val="B87669"/>
                </a:solidFill>
                <a:uFill>
                  <a:solidFill>
                    <a:srgbClr val="B87669"/>
                  </a:solidFill>
                </a:uFill>
                <a:latin typeface="Microsoft Sans Serif"/>
                <a:cs typeface="Microsoft Sans Serif"/>
                <a:hlinkClick r:id="rId10"/>
              </a:rPr>
              <a:t>gain.tv</a:t>
            </a:r>
            <a:endParaRPr sz="23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19393" y="5904382"/>
            <a:ext cx="194945" cy="71310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r>
              <a:rPr sz="1200" spc="-10" dirty="0">
                <a:solidFill>
                  <a:srgbClr val="FFFFFF"/>
                </a:solidFill>
                <a:latin typeface="Times New Roman"/>
                <a:cs typeface="Times New Roman"/>
              </a:rPr>
              <a:t>22.09.2025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82600" y="170179"/>
            <a:ext cx="2787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42</a:t>
            </a:r>
            <a:endParaRPr sz="1800">
              <a:latin typeface="Microsoft Sans Serif"/>
              <a:cs typeface="Microsoft Sans Serif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6150864" y="1767839"/>
            <a:ext cx="5078095" cy="4838700"/>
            <a:chOff x="6150864" y="1767839"/>
            <a:chExt cx="5078095" cy="4838700"/>
          </a:xfrm>
        </p:grpSpPr>
        <p:pic>
          <p:nvPicPr>
            <p:cNvPr id="8" name="object 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961376" y="2662427"/>
              <a:ext cx="1310640" cy="120548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193024" y="1767839"/>
              <a:ext cx="2400300" cy="783336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392412" y="2795015"/>
              <a:ext cx="1836420" cy="915924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644384" y="4195572"/>
              <a:ext cx="1702307" cy="670559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193024" y="5132831"/>
              <a:ext cx="2665476" cy="39624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759696" y="4194047"/>
              <a:ext cx="1426463" cy="644651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532876" y="5821680"/>
              <a:ext cx="2104644" cy="586740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150864" y="5045963"/>
              <a:ext cx="2039112" cy="156057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27556" y="669493"/>
            <a:ext cx="22669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05" dirty="0">
                <a:solidFill>
                  <a:srgbClr val="F88556"/>
                </a:solidFill>
                <a:latin typeface="Lucida Sans Unicode"/>
                <a:cs typeface="Lucida Sans Unicode"/>
              </a:rPr>
              <a:t>◤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325372" y="718261"/>
            <a:ext cx="983869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3128645" algn="l"/>
              </a:tabLst>
            </a:pPr>
            <a:r>
              <a:rPr u="heavy" dirty="0">
                <a:uFill>
                  <a:solidFill>
                    <a:srgbClr val="F88556"/>
                  </a:solidFill>
                </a:uFill>
              </a:rPr>
              <a:t>	</a:t>
            </a:r>
            <a:r>
              <a:rPr u="heavy" spc="-30" dirty="0">
                <a:uFill>
                  <a:solidFill>
                    <a:srgbClr val="F88556"/>
                  </a:solidFill>
                </a:uFill>
              </a:rPr>
              <a:t>E-</a:t>
            </a:r>
            <a:r>
              <a:rPr u="heavy" dirty="0">
                <a:uFill>
                  <a:solidFill>
                    <a:srgbClr val="F88556"/>
                  </a:solidFill>
                </a:uFill>
              </a:rPr>
              <a:t>Ticaret</a:t>
            </a:r>
            <a:r>
              <a:rPr u="heavy" spc="-145" dirty="0">
                <a:uFill>
                  <a:solidFill>
                    <a:srgbClr val="F88556"/>
                  </a:solidFill>
                </a:uFill>
              </a:rPr>
              <a:t> </a:t>
            </a:r>
            <a:r>
              <a:rPr u="heavy" dirty="0">
                <a:uFill>
                  <a:solidFill>
                    <a:srgbClr val="F88556"/>
                  </a:solidFill>
                </a:uFill>
              </a:rPr>
              <a:t>(Elektronik</a:t>
            </a:r>
            <a:r>
              <a:rPr u="heavy" spc="-125" dirty="0">
                <a:uFill>
                  <a:solidFill>
                    <a:srgbClr val="F88556"/>
                  </a:solidFill>
                </a:uFill>
              </a:rPr>
              <a:t> </a:t>
            </a:r>
            <a:r>
              <a:rPr u="heavy" spc="-10" dirty="0">
                <a:uFill>
                  <a:solidFill>
                    <a:srgbClr val="F88556"/>
                  </a:solidFill>
                </a:uFill>
              </a:rPr>
              <a:t>Ticaret) 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487805" y="1500378"/>
            <a:ext cx="954278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69265" indent="-456565">
              <a:lnSpc>
                <a:spcPct val="100000"/>
              </a:lnSpc>
              <a:spcBef>
                <a:spcPts val="95"/>
              </a:spcBef>
              <a:buClr>
                <a:srgbClr val="5B9BD4"/>
              </a:buClr>
              <a:buSzPct val="80357"/>
              <a:buFont typeface="Wingdings"/>
              <a:buChar char=""/>
              <a:tabLst>
                <a:tab pos="469265" algn="l"/>
                <a:tab pos="1906905" algn="l"/>
                <a:tab pos="3686810" algn="l"/>
                <a:tab pos="5039360" algn="l"/>
                <a:tab pos="5948680" algn="l"/>
                <a:tab pos="6506845" algn="l"/>
                <a:tab pos="8366125" algn="l"/>
              </a:tabLst>
            </a:pPr>
            <a:r>
              <a:rPr sz="2800" spc="-10" dirty="0">
                <a:latin typeface="Calibri"/>
                <a:cs typeface="Calibri"/>
              </a:rPr>
              <a:t>E-ticaret</a:t>
            </a:r>
            <a:r>
              <a:rPr sz="2800" dirty="0">
                <a:latin typeface="Calibri"/>
                <a:cs typeface="Calibri"/>
              </a:rPr>
              <a:t>	</a:t>
            </a:r>
            <a:r>
              <a:rPr sz="2800" spc="-10" dirty="0">
                <a:latin typeface="Calibri"/>
                <a:cs typeface="Calibri"/>
              </a:rPr>
              <a:t>(elektronik</a:t>
            </a:r>
            <a:r>
              <a:rPr sz="2800" dirty="0">
                <a:latin typeface="Calibri"/>
                <a:cs typeface="Calibri"/>
              </a:rPr>
              <a:t>	</a:t>
            </a:r>
            <a:r>
              <a:rPr sz="2800" spc="-10" dirty="0">
                <a:latin typeface="Calibri"/>
                <a:cs typeface="Calibri"/>
              </a:rPr>
              <a:t>ticaret),</a:t>
            </a:r>
            <a:r>
              <a:rPr sz="2800" dirty="0">
                <a:latin typeface="Calibri"/>
                <a:cs typeface="Calibri"/>
              </a:rPr>
              <a:t>	</a:t>
            </a:r>
            <a:r>
              <a:rPr sz="2800" spc="-20" dirty="0">
                <a:latin typeface="Calibri"/>
                <a:cs typeface="Calibri"/>
              </a:rPr>
              <a:t>ürün</a:t>
            </a:r>
            <a:r>
              <a:rPr sz="2800" dirty="0">
                <a:latin typeface="Calibri"/>
                <a:cs typeface="Calibri"/>
              </a:rPr>
              <a:t>	</a:t>
            </a:r>
            <a:r>
              <a:rPr sz="2800" spc="-25" dirty="0">
                <a:latin typeface="Calibri"/>
                <a:cs typeface="Calibri"/>
              </a:rPr>
              <a:t>ve</a:t>
            </a:r>
            <a:r>
              <a:rPr sz="2800" dirty="0">
                <a:latin typeface="Calibri"/>
                <a:cs typeface="Calibri"/>
              </a:rPr>
              <a:t>	</a:t>
            </a:r>
            <a:r>
              <a:rPr sz="2800" spc="-10" dirty="0">
                <a:latin typeface="Calibri"/>
                <a:cs typeface="Calibri"/>
              </a:rPr>
              <a:t>hizmetlerin</a:t>
            </a:r>
            <a:r>
              <a:rPr sz="2800" dirty="0">
                <a:latin typeface="Calibri"/>
                <a:cs typeface="Calibri"/>
              </a:rPr>
              <a:t>	</a:t>
            </a:r>
            <a:r>
              <a:rPr sz="2800" spc="-10" dirty="0">
                <a:latin typeface="Calibri"/>
                <a:cs typeface="Calibri"/>
              </a:rPr>
              <a:t>internet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87805" y="1674347"/>
            <a:ext cx="9147810" cy="1303655"/>
          </a:xfrm>
          <a:prstGeom prst="rect">
            <a:avLst/>
          </a:prstGeom>
        </p:spPr>
        <p:txBody>
          <a:bodyPr vert="horz" wrap="square" lIns="0" tIns="225425" rIns="0" bIns="0" rtlCol="0">
            <a:spAutoFit/>
          </a:bodyPr>
          <a:lstStyle/>
          <a:p>
            <a:pPr marL="469900">
              <a:lnSpc>
                <a:spcPct val="100000"/>
              </a:lnSpc>
              <a:spcBef>
                <a:spcPts val="1775"/>
              </a:spcBef>
            </a:pPr>
            <a:r>
              <a:rPr sz="2800" dirty="0">
                <a:latin typeface="Calibri"/>
                <a:cs typeface="Calibri"/>
              </a:rPr>
              <a:t>üzerinden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alım-</a:t>
            </a:r>
            <a:r>
              <a:rPr sz="2800" dirty="0">
                <a:latin typeface="Calibri"/>
                <a:cs typeface="Calibri"/>
              </a:rPr>
              <a:t>satım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işlemlerini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kapsayan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bir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ticaret</a:t>
            </a:r>
            <a:r>
              <a:rPr sz="2800" spc="-9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şeklidir.</a:t>
            </a:r>
            <a:endParaRPr sz="2800">
              <a:latin typeface="Calibri"/>
              <a:cs typeface="Calibri"/>
            </a:endParaRPr>
          </a:p>
          <a:p>
            <a:pPr marL="469265" indent="-456565">
              <a:lnSpc>
                <a:spcPct val="100000"/>
              </a:lnSpc>
              <a:spcBef>
                <a:spcPts val="1670"/>
              </a:spcBef>
              <a:buClr>
                <a:srgbClr val="5B9BD4"/>
              </a:buClr>
              <a:buSzPct val="80357"/>
              <a:buFont typeface="Wingdings"/>
              <a:buChar char=""/>
              <a:tabLst>
                <a:tab pos="469265" algn="l"/>
              </a:tabLst>
            </a:pPr>
            <a:r>
              <a:rPr sz="2800" dirty="0">
                <a:latin typeface="Calibri"/>
                <a:cs typeface="Calibri"/>
              </a:rPr>
              <a:t>Hem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bireyler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hem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de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işletmeler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için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çeşitli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türleri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bulunur: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938908" y="2952918"/>
            <a:ext cx="7631430" cy="3081020"/>
          </a:xfrm>
          <a:prstGeom prst="rect">
            <a:avLst/>
          </a:prstGeom>
        </p:spPr>
        <p:txBody>
          <a:bodyPr vert="horz" wrap="square" lIns="0" tIns="227965" rIns="0" bIns="0" rtlCol="0">
            <a:spAutoFit/>
          </a:bodyPr>
          <a:lstStyle/>
          <a:p>
            <a:pPr marL="469265" indent="-456565">
              <a:lnSpc>
                <a:spcPct val="100000"/>
              </a:lnSpc>
              <a:spcBef>
                <a:spcPts val="1795"/>
              </a:spcBef>
              <a:buClr>
                <a:srgbClr val="5B9BD4"/>
              </a:buClr>
              <a:buSzPct val="78846"/>
              <a:buFont typeface="Wingdings"/>
              <a:buChar char=""/>
              <a:tabLst>
                <a:tab pos="469265" algn="l"/>
              </a:tabLst>
            </a:pPr>
            <a:r>
              <a:rPr sz="2600" dirty="0">
                <a:latin typeface="Calibri"/>
                <a:cs typeface="Calibri"/>
              </a:rPr>
              <a:t>B2C</a:t>
            </a:r>
            <a:r>
              <a:rPr sz="2600" spc="-3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(Business</a:t>
            </a:r>
            <a:r>
              <a:rPr sz="2600" spc="-8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to</a:t>
            </a:r>
            <a:r>
              <a:rPr sz="2600" spc="-2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Consumer</a:t>
            </a:r>
            <a:r>
              <a:rPr sz="2600" spc="-5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-</a:t>
            </a:r>
            <a:r>
              <a:rPr sz="2600" spc="-3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İşletmeden</a:t>
            </a:r>
            <a:r>
              <a:rPr sz="2600" spc="-80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Tüketiciye)</a:t>
            </a:r>
            <a:endParaRPr sz="2600">
              <a:latin typeface="Calibri"/>
              <a:cs typeface="Calibri"/>
            </a:endParaRPr>
          </a:p>
          <a:p>
            <a:pPr marL="469265" indent="-456565">
              <a:lnSpc>
                <a:spcPct val="100000"/>
              </a:lnSpc>
              <a:spcBef>
                <a:spcPts val="1695"/>
              </a:spcBef>
              <a:buClr>
                <a:srgbClr val="5B9BD4"/>
              </a:buClr>
              <a:buSzPct val="78846"/>
              <a:buFont typeface="Wingdings"/>
              <a:buChar char=""/>
              <a:tabLst>
                <a:tab pos="469265" algn="l"/>
              </a:tabLst>
            </a:pPr>
            <a:r>
              <a:rPr sz="2600" dirty="0">
                <a:latin typeface="Calibri"/>
                <a:cs typeface="Calibri"/>
              </a:rPr>
              <a:t>B2B</a:t>
            </a:r>
            <a:r>
              <a:rPr sz="2600" spc="-4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(Business</a:t>
            </a:r>
            <a:r>
              <a:rPr sz="2600" spc="-7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to</a:t>
            </a:r>
            <a:r>
              <a:rPr sz="2600" spc="-3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Business</a:t>
            </a:r>
            <a:r>
              <a:rPr sz="2600" spc="-6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-</a:t>
            </a:r>
            <a:r>
              <a:rPr sz="2600" spc="-2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İşletmeden</a:t>
            </a:r>
            <a:r>
              <a:rPr sz="2600" spc="-6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İşletmeye)</a:t>
            </a:r>
            <a:endParaRPr sz="2600">
              <a:latin typeface="Calibri"/>
              <a:cs typeface="Calibri"/>
            </a:endParaRPr>
          </a:p>
          <a:p>
            <a:pPr marL="469265" indent="-456565">
              <a:lnSpc>
                <a:spcPct val="100000"/>
              </a:lnSpc>
              <a:spcBef>
                <a:spcPts val="1680"/>
              </a:spcBef>
              <a:buClr>
                <a:srgbClr val="5B9BD4"/>
              </a:buClr>
              <a:buSzPct val="78846"/>
              <a:buFont typeface="Wingdings"/>
              <a:buChar char=""/>
              <a:tabLst>
                <a:tab pos="469265" algn="l"/>
              </a:tabLst>
            </a:pPr>
            <a:r>
              <a:rPr sz="2600" dirty="0">
                <a:latin typeface="Calibri"/>
                <a:cs typeface="Calibri"/>
              </a:rPr>
              <a:t>C2C</a:t>
            </a:r>
            <a:r>
              <a:rPr sz="2600" spc="-2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(Consumer</a:t>
            </a:r>
            <a:r>
              <a:rPr sz="2600" spc="-6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to</a:t>
            </a:r>
            <a:r>
              <a:rPr sz="2600" spc="-2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Consumer</a:t>
            </a:r>
            <a:r>
              <a:rPr sz="2600" spc="-4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-</a:t>
            </a:r>
            <a:r>
              <a:rPr sz="2600" spc="-10" dirty="0">
                <a:latin typeface="Calibri"/>
                <a:cs typeface="Calibri"/>
              </a:rPr>
              <a:t> </a:t>
            </a:r>
            <a:r>
              <a:rPr sz="2600" spc="-25" dirty="0">
                <a:latin typeface="Calibri"/>
                <a:cs typeface="Calibri"/>
              </a:rPr>
              <a:t>Tüketiciden</a:t>
            </a:r>
            <a:r>
              <a:rPr sz="2600" spc="-6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Tüketiciye)</a:t>
            </a:r>
            <a:endParaRPr sz="2600">
              <a:latin typeface="Calibri"/>
              <a:cs typeface="Calibri"/>
            </a:endParaRPr>
          </a:p>
          <a:p>
            <a:pPr marL="469265" indent="-456565">
              <a:lnSpc>
                <a:spcPct val="100000"/>
              </a:lnSpc>
              <a:spcBef>
                <a:spcPts val="1695"/>
              </a:spcBef>
              <a:buClr>
                <a:srgbClr val="5B9BD4"/>
              </a:buClr>
              <a:buSzPct val="78846"/>
              <a:buFont typeface="Wingdings"/>
              <a:buChar char=""/>
              <a:tabLst>
                <a:tab pos="469265" algn="l"/>
              </a:tabLst>
            </a:pPr>
            <a:r>
              <a:rPr sz="2600" dirty="0">
                <a:latin typeface="Calibri"/>
                <a:cs typeface="Calibri"/>
              </a:rPr>
              <a:t>C2B</a:t>
            </a:r>
            <a:r>
              <a:rPr sz="2600" spc="-4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(Consumer</a:t>
            </a:r>
            <a:r>
              <a:rPr sz="2600" spc="-6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to</a:t>
            </a:r>
            <a:r>
              <a:rPr sz="2600" spc="-2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Business</a:t>
            </a:r>
            <a:r>
              <a:rPr sz="2600" spc="-6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-</a:t>
            </a:r>
            <a:r>
              <a:rPr sz="2600" spc="-30" dirty="0">
                <a:latin typeface="Calibri"/>
                <a:cs typeface="Calibri"/>
              </a:rPr>
              <a:t> </a:t>
            </a:r>
            <a:r>
              <a:rPr sz="2600" spc="-25" dirty="0">
                <a:latin typeface="Calibri"/>
                <a:cs typeface="Calibri"/>
              </a:rPr>
              <a:t>Tüketiciden</a:t>
            </a:r>
            <a:r>
              <a:rPr sz="2600" spc="-60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İşletmeye)</a:t>
            </a:r>
            <a:endParaRPr sz="2600">
              <a:latin typeface="Calibri"/>
              <a:cs typeface="Calibri"/>
            </a:endParaRPr>
          </a:p>
          <a:p>
            <a:pPr marL="469265" indent="-456565">
              <a:lnSpc>
                <a:spcPct val="100000"/>
              </a:lnSpc>
              <a:spcBef>
                <a:spcPts val="1689"/>
              </a:spcBef>
              <a:buClr>
                <a:srgbClr val="5B9BD4"/>
              </a:buClr>
              <a:buSzPct val="78846"/>
              <a:buFont typeface="Wingdings"/>
              <a:buChar char=""/>
              <a:tabLst>
                <a:tab pos="469265" algn="l"/>
              </a:tabLst>
            </a:pPr>
            <a:r>
              <a:rPr sz="2600" dirty="0">
                <a:latin typeface="Calibri"/>
                <a:cs typeface="Calibri"/>
              </a:rPr>
              <a:t>B2G</a:t>
            </a:r>
            <a:r>
              <a:rPr sz="2600" spc="-6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(Business</a:t>
            </a:r>
            <a:r>
              <a:rPr sz="2600" spc="-8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to</a:t>
            </a:r>
            <a:r>
              <a:rPr sz="2600" spc="-3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Government</a:t>
            </a:r>
            <a:r>
              <a:rPr sz="2600" spc="-6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-</a:t>
            </a:r>
            <a:r>
              <a:rPr sz="2600" spc="-4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İşletmeden</a:t>
            </a:r>
            <a:r>
              <a:rPr sz="2600" spc="-7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Kamuya)</a:t>
            </a:r>
            <a:endParaRPr sz="26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19393" y="5904382"/>
            <a:ext cx="194945" cy="71310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r>
              <a:rPr sz="1200" spc="-10" dirty="0">
                <a:solidFill>
                  <a:srgbClr val="FFFFFF"/>
                </a:solidFill>
                <a:latin typeface="Times New Roman"/>
                <a:cs typeface="Times New Roman"/>
              </a:rPr>
              <a:t>22.09.2025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82600" y="170179"/>
            <a:ext cx="2787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43</a:t>
            </a:r>
            <a:endParaRPr sz="1800">
              <a:latin typeface="Microsoft Sans Serif"/>
              <a:cs typeface="Microsoft Sans Serif"/>
            </a:endParaRPr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255252" y="4681728"/>
            <a:ext cx="2039111" cy="1682495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27556" y="669493"/>
            <a:ext cx="22669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05" dirty="0">
                <a:solidFill>
                  <a:srgbClr val="F88556"/>
                </a:solidFill>
                <a:latin typeface="Lucida Sans Unicode"/>
                <a:cs typeface="Lucida Sans Unicode"/>
              </a:rPr>
              <a:t>◤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325372" y="718261"/>
            <a:ext cx="983869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5556885" algn="l"/>
              </a:tabLst>
            </a:pPr>
            <a:r>
              <a:rPr u="heavy" dirty="0">
                <a:uFill>
                  <a:solidFill>
                    <a:srgbClr val="F88556"/>
                  </a:solidFill>
                </a:uFill>
              </a:rPr>
              <a:t>	</a:t>
            </a:r>
            <a:r>
              <a:rPr u="heavy" spc="-30" dirty="0">
                <a:uFill>
                  <a:solidFill>
                    <a:srgbClr val="F88556"/>
                  </a:solidFill>
                </a:uFill>
              </a:rPr>
              <a:t>E-</a:t>
            </a:r>
            <a:r>
              <a:rPr u="heavy" dirty="0">
                <a:uFill>
                  <a:solidFill>
                    <a:srgbClr val="F88556"/>
                  </a:solidFill>
                </a:uFill>
              </a:rPr>
              <a:t>Posta</a:t>
            </a:r>
            <a:r>
              <a:rPr u="heavy" spc="-195" dirty="0">
                <a:uFill>
                  <a:solidFill>
                    <a:srgbClr val="F88556"/>
                  </a:solidFill>
                </a:uFill>
              </a:rPr>
              <a:t> </a:t>
            </a:r>
            <a:r>
              <a:rPr u="heavy" spc="-10" dirty="0">
                <a:uFill>
                  <a:solidFill>
                    <a:srgbClr val="F88556"/>
                  </a:solidFill>
                </a:uFill>
              </a:rPr>
              <a:t>Sistemleri 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487805" y="1500378"/>
            <a:ext cx="9542780" cy="4928870"/>
          </a:xfrm>
          <a:prstGeom prst="rect">
            <a:avLst/>
          </a:prstGeom>
        </p:spPr>
        <p:txBody>
          <a:bodyPr vert="horz" wrap="square" lIns="0" tIns="57785" rIns="0" bIns="0" rtlCol="0">
            <a:spAutoFit/>
          </a:bodyPr>
          <a:lstStyle/>
          <a:p>
            <a:pPr marL="469900" marR="5080" indent="-457200">
              <a:lnSpc>
                <a:spcPts val="3050"/>
              </a:lnSpc>
              <a:spcBef>
                <a:spcPts val="455"/>
              </a:spcBef>
              <a:buClr>
                <a:srgbClr val="5B9BD4"/>
              </a:buClr>
              <a:buSzPct val="80357"/>
              <a:buFont typeface="Wingdings"/>
              <a:buChar char=""/>
              <a:tabLst>
                <a:tab pos="469900" algn="l"/>
                <a:tab pos="1764030" algn="l"/>
                <a:tab pos="3072765" algn="l"/>
                <a:tab pos="4650740" algn="l"/>
                <a:tab pos="6343650" algn="l"/>
                <a:tab pos="7930515" algn="l"/>
              </a:tabLst>
            </a:pPr>
            <a:r>
              <a:rPr sz="2800" spc="-10" dirty="0">
                <a:latin typeface="Calibri"/>
                <a:cs typeface="Calibri"/>
              </a:rPr>
              <a:t>E-Posta,</a:t>
            </a:r>
            <a:r>
              <a:rPr sz="2800" dirty="0">
                <a:latin typeface="Calibri"/>
                <a:cs typeface="Calibri"/>
              </a:rPr>
              <a:t>	</a:t>
            </a:r>
            <a:r>
              <a:rPr sz="2800" spc="-10" dirty="0">
                <a:latin typeface="Calibri"/>
                <a:cs typeface="Calibri"/>
              </a:rPr>
              <a:t>İnternet</a:t>
            </a:r>
            <a:r>
              <a:rPr sz="2800" dirty="0">
                <a:latin typeface="Calibri"/>
                <a:cs typeface="Calibri"/>
              </a:rPr>
              <a:t>	</a:t>
            </a:r>
            <a:r>
              <a:rPr sz="2800" spc="-10" dirty="0">
                <a:latin typeface="Calibri"/>
                <a:cs typeface="Calibri"/>
              </a:rPr>
              <a:t>üzerinden</a:t>
            </a:r>
            <a:r>
              <a:rPr sz="2800" dirty="0">
                <a:latin typeface="Calibri"/>
                <a:cs typeface="Calibri"/>
              </a:rPr>
              <a:t>	</a:t>
            </a:r>
            <a:r>
              <a:rPr sz="2800" spc="-10" dirty="0">
                <a:latin typeface="Calibri"/>
                <a:cs typeface="Calibri"/>
              </a:rPr>
              <a:t>gönderilen</a:t>
            </a:r>
            <a:r>
              <a:rPr sz="2800" dirty="0">
                <a:latin typeface="Calibri"/>
                <a:cs typeface="Calibri"/>
              </a:rPr>
              <a:t>	</a:t>
            </a:r>
            <a:r>
              <a:rPr sz="2800" spc="-10" dirty="0">
                <a:latin typeface="Calibri"/>
                <a:cs typeface="Calibri"/>
              </a:rPr>
              <a:t>elektronik</a:t>
            </a:r>
            <a:r>
              <a:rPr sz="2800" dirty="0">
                <a:latin typeface="Calibri"/>
                <a:cs typeface="Calibri"/>
              </a:rPr>
              <a:t>	</a:t>
            </a:r>
            <a:r>
              <a:rPr sz="2800" spc="-40" dirty="0">
                <a:latin typeface="Calibri"/>
                <a:cs typeface="Calibri"/>
              </a:rPr>
              <a:t>mektuptur. </a:t>
            </a:r>
            <a:r>
              <a:rPr sz="2800" spc="-10" dirty="0">
                <a:latin typeface="Calibri"/>
                <a:cs typeface="Calibri"/>
              </a:rPr>
              <a:t>(e-</a:t>
            </a:r>
            <a:r>
              <a:rPr sz="2800" spc="-20" dirty="0">
                <a:latin typeface="Calibri"/>
                <a:cs typeface="Calibri"/>
              </a:rPr>
              <a:t>mail)</a:t>
            </a:r>
            <a:endParaRPr sz="2800">
              <a:latin typeface="Calibri"/>
              <a:cs typeface="Calibri"/>
            </a:endParaRPr>
          </a:p>
          <a:p>
            <a:pPr marL="469900" marR="7620" indent="-457200">
              <a:lnSpc>
                <a:spcPts val="3050"/>
              </a:lnSpc>
              <a:spcBef>
                <a:spcPts val="1955"/>
              </a:spcBef>
              <a:buClr>
                <a:srgbClr val="5B9BD4"/>
              </a:buClr>
              <a:buSzPct val="80357"/>
              <a:buFont typeface="Wingdings"/>
              <a:buChar char=""/>
              <a:tabLst>
                <a:tab pos="469900" algn="l"/>
                <a:tab pos="1577340" algn="l"/>
                <a:tab pos="2672080" algn="l"/>
                <a:tab pos="3618229" algn="l"/>
                <a:tab pos="4286250" algn="l"/>
                <a:tab pos="4926330" algn="l"/>
                <a:tab pos="5776595" algn="l"/>
                <a:tab pos="6761480" algn="l"/>
                <a:tab pos="7529830" algn="l"/>
                <a:tab pos="9195435" algn="l"/>
              </a:tabLst>
            </a:pPr>
            <a:r>
              <a:rPr sz="2800" spc="-10" dirty="0">
                <a:latin typeface="Calibri"/>
                <a:cs typeface="Calibri"/>
              </a:rPr>
              <a:t>Resim,</a:t>
            </a:r>
            <a:r>
              <a:rPr sz="2800" dirty="0">
                <a:latin typeface="Calibri"/>
                <a:cs typeface="Calibri"/>
              </a:rPr>
              <a:t>	</a:t>
            </a:r>
            <a:r>
              <a:rPr sz="2800" spc="-10" dirty="0">
                <a:latin typeface="Calibri"/>
                <a:cs typeface="Calibri"/>
              </a:rPr>
              <a:t>müzik,</a:t>
            </a:r>
            <a:r>
              <a:rPr sz="2800" dirty="0">
                <a:latin typeface="Calibri"/>
                <a:cs typeface="Calibri"/>
              </a:rPr>
              <a:t>	</a:t>
            </a:r>
            <a:r>
              <a:rPr sz="2800" spc="-20" dirty="0">
                <a:latin typeface="Calibri"/>
                <a:cs typeface="Calibri"/>
              </a:rPr>
              <a:t>video</a:t>
            </a:r>
            <a:r>
              <a:rPr sz="2800" dirty="0">
                <a:latin typeface="Calibri"/>
                <a:cs typeface="Calibri"/>
              </a:rPr>
              <a:t>	</a:t>
            </a:r>
            <a:r>
              <a:rPr sz="2800" spc="-20" dirty="0">
                <a:latin typeface="Calibri"/>
                <a:cs typeface="Calibri"/>
              </a:rPr>
              <a:t>gibi</a:t>
            </a:r>
            <a:r>
              <a:rPr sz="2800" dirty="0">
                <a:latin typeface="Calibri"/>
                <a:cs typeface="Calibri"/>
              </a:rPr>
              <a:t>	</a:t>
            </a:r>
            <a:r>
              <a:rPr sz="2800" spc="-25" dirty="0">
                <a:latin typeface="Calibri"/>
                <a:cs typeface="Calibri"/>
              </a:rPr>
              <a:t>her</a:t>
            </a:r>
            <a:r>
              <a:rPr sz="2800" dirty="0">
                <a:latin typeface="Calibri"/>
                <a:cs typeface="Calibri"/>
              </a:rPr>
              <a:t>	</a:t>
            </a:r>
            <a:r>
              <a:rPr sz="2800" spc="-10" dirty="0">
                <a:latin typeface="Calibri"/>
                <a:cs typeface="Calibri"/>
              </a:rPr>
              <a:t>türlü</a:t>
            </a:r>
            <a:r>
              <a:rPr sz="2800" dirty="0">
                <a:latin typeface="Calibri"/>
                <a:cs typeface="Calibri"/>
              </a:rPr>
              <a:t>	</a:t>
            </a:r>
            <a:r>
              <a:rPr sz="2800" spc="-10" dirty="0">
                <a:latin typeface="Calibri"/>
                <a:cs typeface="Calibri"/>
              </a:rPr>
              <a:t>dosya</a:t>
            </a:r>
            <a:r>
              <a:rPr sz="2800" dirty="0">
                <a:latin typeface="Calibri"/>
                <a:cs typeface="Calibri"/>
              </a:rPr>
              <a:t>	</a:t>
            </a:r>
            <a:r>
              <a:rPr sz="2800" spc="-20" dirty="0">
                <a:latin typeface="Calibri"/>
                <a:cs typeface="Calibri"/>
              </a:rPr>
              <a:t>türü</a:t>
            </a:r>
            <a:r>
              <a:rPr sz="2800" dirty="0">
                <a:latin typeface="Calibri"/>
                <a:cs typeface="Calibri"/>
              </a:rPr>
              <a:t>	</a:t>
            </a:r>
            <a:r>
              <a:rPr sz="2800" spc="-10" dirty="0">
                <a:latin typeface="Calibri"/>
                <a:cs typeface="Calibri"/>
              </a:rPr>
              <a:t>eklenebilir</a:t>
            </a:r>
            <a:r>
              <a:rPr sz="2800" dirty="0">
                <a:latin typeface="Calibri"/>
                <a:cs typeface="Calibri"/>
              </a:rPr>
              <a:t>	</a:t>
            </a:r>
            <a:r>
              <a:rPr sz="2800" spc="-45" dirty="0">
                <a:latin typeface="Calibri"/>
                <a:cs typeface="Calibri"/>
              </a:rPr>
              <a:t>ve </a:t>
            </a:r>
            <a:r>
              <a:rPr sz="2800" dirty="0">
                <a:latin typeface="Calibri"/>
                <a:cs typeface="Calibri"/>
              </a:rPr>
              <a:t>alıcının</a:t>
            </a:r>
            <a:r>
              <a:rPr sz="2800" spc="-10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bilgisayarına</a:t>
            </a:r>
            <a:r>
              <a:rPr sz="2800" spc="-12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transfer</a:t>
            </a:r>
            <a:r>
              <a:rPr sz="2800" spc="-9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edilebilir.</a:t>
            </a:r>
            <a:endParaRPr sz="2800">
              <a:latin typeface="Calibri"/>
              <a:cs typeface="Calibri"/>
            </a:endParaRPr>
          </a:p>
          <a:p>
            <a:pPr marL="469900" marR="5080" indent="-457200">
              <a:lnSpc>
                <a:spcPts val="3050"/>
              </a:lnSpc>
              <a:spcBef>
                <a:spcPts val="1950"/>
              </a:spcBef>
              <a:buClr>
                <a:srgbClr val="5B9BD4"/>
              </a:buClr>
              <a:buSzPct val="80357"/>
              <a:buFont typeface="Wingdings"/>
              <a:buChar char=""/>
              <a:tabLst>
                <a:tab pos="469900" algn="l"/>
                <a:tab pos="1681480" algn="l"/>
                <a:tab pos="3220720" algn="l"/>
                <a:tab pos="3729990" algn="l"/>
                <a:tab pos="4930775" algn="l"/>
                <a:tab pos="5880100" algn="l"/>
                <a:tab pos="6844030" algn="l"/>
                <a:tab pos="8418195" algn="l"/>
              </a:tabLst>
            </a:pPr>
            <a:r>
              <a:rPr sz="2800" spc="-10" dirty="0">
                <a:latin typeface="Calibri"/>
                <a:cs typeface="Calibri"/>
              </a:rPr>
              <a:t>E-</a:t>
            </a:r>
            <a:r>
              <a:rPr sz="2800" spc="-20" dirty="0">
                <a:latin typeface="Calibri"/>
                <a:cs typeface="Calibri"/>
              </a:rPr>
              <a:t>posta</a:t>
            </a:r>
            <a:r>
              <a:rPr sz="2800" dirty="0">
                <a:latin typeface="Calibri"/>
                <a:cs typeface="Calibri"/>
              </a:rPr>
              <a:t>	</a:t>
            </a:r>
            <a:r>
              <a:rPr sz="2800" spc="-10" dirty="0">
                <a:latin typeface="Calibri"/>
                <a:cs typeface="Calibri"/>
              </a:rPr>
              <a:t>hesapları,</a:t>
            </a:r>
            <a:r>
              <a:rPr sz="2800" dirty="0">
                <a:latin typeface="Calibri"/>
                <a:cs typeface="Calibri"/>
              </a:rPr>
              <a:t>	</a:t>
            </a:r>
            <a:r>
              <a:rPr sz="2800" spc="-25" dirty="0">
                <a:latin typeface="Calibri"/>
                <a:cs typeface="Calibri"/>
              </a:rPr>
              <a:t>bu</a:t>
            </a:r>
            <a:r>
              <a:rPr sz="2800" dirty="0">
                <a:latin typeface="Calibri"/>
                <a:cs typeface="Calibri"/>
              </a:rPr>
              <a:t>	</a:t>
            </a:r>
            <a:r>
              <a:rPr sz="2800" spc="-10" dirty="0">
                <a:latin typeface="Calibri"/>
                <a:cs typeface="Calibri"/>
              </a:rPr>
              <a:t>hizmeti</a:t>
            </a:r>
            <a:r>
              <a:rPr sz="2800" dirty="0">
                <a:latin typeface="Calibri"/>
                <a:cs typeface="Calibri"/>
              </a:rPr>
              <a:t>	</a:t>
            </a:r>
            <a:r>
              <a:rPr sz="2800" spc="-10" dirty="0">
                <a:latin typeface="Calibri"/>
                <a:cs typeface="Calibri"/>
              </a:rPr>
              <a:t>veren</a:t>
            </a:r>
            <a:r>
              <a:rPr sz="2800" dirty="0">
                <a:latin typeface="Calibri"/>
                <a:cs typeface="Calibri"/>
              </a:rPr>
              <a:t>	</a:t>
            </a:r>
            <a:r>
              <a:rPr sz="2800" spc="-10" dirty="0">
                <a:latin typeface="Calibri"/>
                <a:cs typeface="Calibri"/>
              </a:rPr>
              <a:t>çeşitli</a:t>
            </a:r>
            <a:r>
              <a:rPr sz="2800" dirty="0">
                <a:latin typeface="Calibri"/>
                <a:cs typeface="Calibri"/>
              </a:rPr>
              <a:t>	</a:t>
            </a:r>
            <a:r>
              <a:rPr sz="2800" spc="-10" dirty="0">
                <a:latin typeface="Calibri"/>
                <a:cs typeface="Calibri"/>
              </a:rPr>
              <a:t>sitelerden</a:t>
            </a:r>
            <a:r>
              <a:rPr sz="2800" dirty="0">
                <a:latin typeface="Calibri"/>
                <a:cs typeface="Calibri"/>
              </a:rPr>
              <a:t>	</a:t>
            </a:r>
            <a:r>
              <a:rPr sz="2800" spc="-20" dirty="0">
                <a:latin typeface="Calibri"/>
                <a:cs typeface="Calibri"/>
              </a:rPr>
              <a:t>ücretsiz </a:t>
            </a:r>
            <a:r>
              <a:rPr sz="2800" dirty="0">
                <a:latin typeface="Calibri"/>
                <a:cs typeface="Calibri"/>
              </a:rPr>
              <a:t>veya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belirli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bir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ücret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karşılığında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açılabilir.</a:t>
            </a:r>
            <a:endParaRPr sz="2800">
              <a:latin typeface="Calibri"/>
              <a:cs typeface="Calibri"/>
            </a:endParaRPr>
          </a:p>
          <a:p>
            <a:pPr marL="469900" marR="6985" indent="-457200" algn="just">
              <a:lnSpc>
                <a:spcPct val="90400"/>
              </a:lnSpc>
              <a:spcBef>
                <a:spcPts val="1905"/>
              </a:spcBef>
              <a:buClr>
                <a:srgbClr val="5B9BD4"/>
              </a:buClr>
              <a:buSzPct val="80357"/>
              <a:buFont typeface="Wingdings"/>
              <a:buChar char=""/>
              <a:tabLst>
                <a:tab pos="469900" algn="l"/>
              </a:tabLst>
            </a:pPr>
            <a:r>
              <a:rPr sz="2800" spc="-10" dirty="0">
                <a:latin typeface="Calibri"/>
                <a:cs typeface="Calibri"/>
              </a:rPr>
              <a:t>E-</a:t>
            </a:r>
            <a:r>
              <a:rPr sz="2800" dirty="0">
                <a:latin typeface="Calibri"/>
                <a:cs typeface="Calibri"/>
              </a:rPr>
              <a:t>posta</a:t>
            </a:r>
            <a:r>
              <a:rPr sz="2800" spc="655" dirty="0">
                <a:latin typeface="Calibri"/>
                <a:cs typeface="Calibri"/>
              </a:rPr>
              <a:t>  </a:t>
            </a:r>
            <a:r>
              <a:rPr sz="2800" dirty="0">
                <a:latin typeface="Calibri"/>
                <a:cs typeface="Calibri"/>
              </a:rPr>
              <a:t>adresleri;</a:t>
            </a:r>
            <a:r>
              <a:rPr sz="2800" spc="660" dirty="0">
                <a:latin typeface="Calibri"/>
                <a:cs typeface="Calibri"/>
              </a:rPr>
              <a:t>  </a:t>
            </a:r>
            <a:r>
              <a:rPr sz="2800" dirty="0">
                <a:latin typeface="Calibri"/>
                <a:cs typeface="Calibri"/>
              </a:rPr>
              <a:t>kullanıcı</a:t>
            </a:r>
            <a:r>
              <a:rPr sz="2800" spc="660" dirty="0">
                <a:latin typeface="Calibri"/>
                <a:cs typeface="Calibri"/>
              </a:rPr>
              <a:t>  </a:t>
            </a:r>
            <a:r>
              <a:rPr sz="2800" dirty="0">
                <a:latin typeface="Calibri"/>
                <a:cs typeface="Calibri"/>
              </a:rPr>
              <a:t>adı,</a:t>
            </a:r>
            <a:r>
              <a:rPr sz="2800" spc="660" dirty="0">
                <a:latin typeface="Calibri"/>
                <a:cs typeface="Calibri"/>
              </a:rPr>
              <a:t>  </a:t>
            </a:r>
            <a:r>
              <a:rPr sz="2800" dirty="0">
                <a:latin typeface="Calibri"/>
                <a:cs typeface="Calibri"/>
              </a:rPr>
              <a:t>adres</a:t>
            </a:r>
            <a:r>
              <a:rPr sz="2800" spc="665" dirty="0">
                <a:latin typeface="Calibri"/>
                <a:cs typeface="Calibri"/>
              </a:rPr>
              <a:t>  </a:t>
            </a:r>
            <a:r>
              <a:rPr sz="2800" dirty="0">
                <a:latin typeface="Calibri"/>
                <a:cs typeface="Calibri"/>
              </a:rPr>
              <a:t>işareti,</a:t>
            </a:r>
            <a:r>
              <a:rPr sz="2800" spc="650" dirty="0">
                <a:latin typeface="Calibri"/>
                <a:cs typeface="Calibri"/>
              </a:rPr>
              <a:t>  </a:t>
            </a:r>
            <a:r>
              <a:rPr sz="2800" spc="-10" dirty="0">
                <a:latin typeface="Calibri"/>
                <a:cs typeface="Calibri"/>
              </a:rPr>
              <a:t>hesabın </a:t>
            </a:r>
            <a:r>
              <a:rPr sz="2800" dirty="0">
                <a:latin typeface="Calibri"/>
                <a:cs typeface="Calibri"/>
              </a:rPr>
              <a:t>oluşturulduğu</a:t>
            </a:r>
            <a:r>
              <a:rPr sz="2800" spc="49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sitenin</a:t>
            </a:r>
            <a:r>
              <a:rPr sz="2800" spc="47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e-</a:t>
            </a:r>
            <a:r>
              <a:rPr sz="2800" dirty="0">
                <a:latin typeface="Calibri"/>
                <a:cs typeface="Calibri"/>
              </a:rPr>
              <a:t>posta</a:t>
            </a:r>
            <a:r>
              <a:rPr sz="2800" spc="4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sunucusunun</a:t>
            </a:r>
            <a:r>
              <a:rPr sz="2800" spc="484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adı,</a:t>
            </a:r>
            <a:r>
              <a:rPr sz="2800" spc="4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nokta</a:t>
            </a:r>
            <a:r>
              <a:rPr sz="2800" spc="4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(.)</a:t>
            </a:r>
            <a:r>
              <a:rPr sz="2800" spc="49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ve </a:t>
            </a:r>
            <a:r>
              <a:rPr sz="2800" dirty="0">
                <a:latin typeface="Calibri"/>
                <a:cs typeface="Calibri"/>
              </a:rPr>
              <a:t>site</a:t>
            </a:r>
            <a:r>
              <a:rPr sz="2800" spc="-9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uzantısının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aralık</a:t>
            </a:r>
            <a:r>
              <a:rPr sz="2800" spc="-8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bırakılmadan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yazılması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ile</a:t>
            </a:r>
            <a:r>
              <a:rPr sz="2800" spc="-8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oluşur.</a:t>
            </a:r>
            <a:endParaRPr sz="2800">
              <a:latin typeface="Calibri"/>
              <a:cs typeface="Calibri"/>
            </a:endParaRPr>
          </a:p>
          <a:p>
            <a:pPr marL="518159" algn="just">
              <a:lnSpc>
                <a:spcPct val="100000"/>
              </a:lnSpc>
              <a:spcBef>
                <a:spcPts val="1670"/>
              </a:spcBef>
            </a:pPr>
            <a:r>
              <a:rPr sz="2800" dirty="0">
                <a:latin typeface="Calibri"/>
                <a:cs typeface="Calibri"/>
              </a:rPr>
              <a:t>Örnek:</a:t>
            </a:r>
            <a:r>
              <a:rPr sz="2800" spc="-85" dirty="0">
                <a:latin typeface="Calibri"/>
                <a:cs typeface="Calibri"/>
              </a:rPr>
              <a:t> </a:t>
            </a:r>
            <a:r>
              <a:rPr sz="2800" b="1" u="sng" spc="-10" dirty="0">
                <a:solidFill>
                  <a:srgbClr val="B87669"/>
                </a:solidFill>
                <a:uFill>
                  <a:solidFill>
                    <a:srgbClr val="B87669"/>
                  </a:solidFill>
                </a:uFill>
                <a:latin typeface="Calibri"/>
                <a:cs typeface="Calibri"/>
                <a:hlinkClick r:id="rId2"/>
              </a:rPr>
              <a:t>ogretmen@cu.edu.tr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19393" y="5904382"/>
            <a:ext cx="194945" cy="71310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r>
              <a:rPr sz="1200" spc="-10" dirty="0">
                <a:solidFill>
                  <a:srgbClr val="FFFFFF"/>
                </a:solidFill>
                <a:latin typeface="Times New Roman"/>
                <a:cs typeface="Times New Roman"/>
              </a:rPr>
              <a:t>22.09.2025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82600" y="170179"/>
            <a:ext cx="2787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44</a:t>
            </a:r>
            <a:endParaRPr sz="1800">
              <a:latin typeface="Microsoft Sans Serif"/>
              <a:cs typeface="Microsoft Sans Serif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08760" y="112776"/>
            <a:ext cx="1252728" cy="1254252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04316" y="0"/>
            <a:ext cx="10400030" cy="6858000"/>
            <a:chOff x="1004316" y="0"/>
            <a:chExt cx="10400030" cy="6858000"/>
          </a:xfrm>
        </p:grpSpPr>
        <p:sp>
          <p:nvSpPr>
            <p:cNvPr id="3" name="object 3"/>
            <p:cNvSpPr/>
            <p:nvPr/>
          </p:nvSpPr>
          <p:spPr>
            <a:xfrm>
              <a:off x="1004316" y="0"/>
              <a:ext cx="10372725" cy="6858000"/>
            </a:xfrm>
            <a:custGeom>
              <a:avLst/>
              <a:gdLst/>
              <a:ahLst/>
              <a:cxnLst/>
              <a:rect l="l" t="t" r="r" b="b"/>
              <a:pathLst>
                <a:path w="10372725" h="6858000">
                  <a:moveTo>
                    <a:pt x="10372344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10372344" y="6858000"/>
                  </a:lnTo>
                  <a:lnTo>
                    <a:pt x="1037234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1376659" y="0"/>
              <a:ext cx="27940" cy="6858000"/>
            </a:xfrm>
            <a:custGeom>
              <a:avLst/>
              <a:gdLst/>
              <a:ahLst/>
              <a:cxnLst/>
              <a:rect l="l" t="t" r="r" b="b"/>
              <a:pathLst>
                <a:path w="27940" h="6858000">
                  <a:moveTo>
                    <a:pt x="27431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27431" y="6858000"/>
                  </a:lnTo>
                  <a:lnTo>
                    <a:pt x="27431" y="0"/>
                  </a:lnTo>
                  <a:close/>
                </a:path>
              </a:pathLst>
            </a:custGeom>
            <a:solidFill>
              <a:srgbClr val="F8855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1127556" y="669493"/>
            <a:ext cx="22669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05" dirty="0">
                <a:solidFill>
                  <a:srgbClr val="F88556"/>
                </a:solidFill>
                <a:latin typeface="Lucida Sans Unicode"/>
                <a:cs typeface="Lucida Sans Unicode"/>
              </a:rPr>
              <a:t>◤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338072" y="1411224"/>
            <a:ext cx="9813290" cy="62865"/>
          </a:xfrm>
          <a:custGeom>
            <a:avLst/>
            <a:gdLst/>
            <a:ahLst/>
            <a:cxnLst/>
            <a:rect l="l" t="t" r="r" b="b"/>
            <a:pathLst>
              <a:path w="9813290" h="62865">
                <a:moveTo>
                  <a:pt x="9813036" y="0"/>
                </a:moveTo>
                <a:lnTo>
                  <a:pt x="0" y="0"/>
                </a:lnTo>
                <a:lnTo>
                  <a:pt x="0" y="62484"/>
                </a:lnTo>
                <a:lnTo>
                  <a:pt x="9813036" y="62484"/>
                </a:lnTo>
                <a:lnTo>
                  <a:pt x="9813036" y="0"/>
                </a:lnTo>
                <a:close/>
              </a:path>
            </a:pathLst>
          </a:custGeom>
          <a:solidFill>
            <a:srgbClr val="F8855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7692643" y="718261"/>
            <a:ext cx="333819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b="1" spc="-30" dirty="0">
                <a:solidFill>
                  <a:srgbClr val="2C241F"/>
                </a:solidFill>
                <a:latin typeface="Calibri"/>
                <a:cs typeface="Calibri"/>
              </a:rPr>
              <a:t>E-</a:t>
            </a:r>
            <a:r>
              <a:rPr sz="4400" b="1" dirty="0">
                <a:solidFill>
                  <a:srgbClr val="2C241F"/>
                </a:solidFill>
                <a:latin typeface="Calibri"/>
                <a:cs typeface="Calibri"/>
              </a:rPr>
              <a:t>Posta</a:t>
            </a:r>
            <a:r>
              <a:rPr sz="4400" b="1" spc="-185" dirty="0">
                <a:solidFill>
                  <a:srgbClr val="2C241F"/>
                </a:solidFill>
                <a:latin typeface="Calibri"/>
                <a:cs typeface="Calibri"/>
              </a:rPr>
              <a:t> </a:t>
            </a:r>
            <a:r>
              <a:rPr sz="4400" b="1" spc="-10" dirty="0">
                <a:solidFill>
                  <a:srgbClr val="2C241F"/>
                </a:solidFill>
                <a:latin typeface="Calibri"/>
                <a:cs typeface="Calibri"/>
              </a:rPr>
              <a:t>Adresi</a:t>
            </a:r>
            <a:endParaRPr sz="44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119376" y="1812112"/>
            <a:ext cx="570738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10" dirty="0">
                <a:latin typeface="Calibri"/>
                <a:cs typeface="Calibri"/>
                <a:hlinkClick r:id="rId2"/>
              </a:rPr>
              <a:t>bilgiedinme</a:t>
            </a:r>
            <a:r>
              <a:rPr sz="4800" b="1" spc="-10" dirty="0">
                <a:latin typeface="Calibri"/>
                <a:cs typeface="Calibri"/>
                <a:hlinkClick r:id="rId2"/>
              </a:rPr>
              <a:t>@</a:t>
            </a:r>
            <a:r>
              <a:rPr sz="4800" spc="-10" dirty="0">
                <a:latin typeface="Calibri"/>
                <a:cs typeface="Calibri"/>
                <a:hlinkClick r:id="rId2"/>
              </a:rPr>
              <a:t>cu.edu.tr</a:t>
            </a:r>
            <a:endParaRPr sz="48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19393" y="5904382"/>
            <a:ext cx="194945" cy="71310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r>
              <a:rPr sz="1200" spc="-10" dirty="0">
                <a:solidFill>
                  <a:srgbClr val="FFFFFF"/>
                </a:solidFill>
                <a:latin typeface="Times New Roman"/>
                <a:cs typeface="Times New Roman"/>
              </a:rPr>
              <a:t>22.09.2025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82600" y="170179"/>
            <a:ext cx="2787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45</a:t>
            </a:r>
            <a:endParaRPr sz="1800">
              <a:latin typeface="Microsoft Sans Serif"/>
              <a:cs typeface="Microsoft Sans Serif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1709927" y="2661411"/>
            <a:ext cx="6278880" cy="3228975"/>
            <a:chOff x="1709927" y="2661411"/>
            <a:chExt cx="6278880" cy="3228975"/>
          </a:xfrm>
        </p:grpSpPr>
        <p:sp>
          <p:nvSpPr>
            <p:cNvPr id="12" name="object 12"/>
            <p:cNvSpPr/>
            <p:nvPr/>
          </p:nvSpPr>
          <p:spPr>
            <a:xfrm>
              <a:off x="2030730" y="2661411"/>
              <a:ext cx="5958205" cy="2268220"/>
            </a:xfrm>
            <a:custGeom>
              <a:avLst/>
              <a:gdLst/>
              <a:ahLst/>
              <a:cxnLst/>
              <a:rect l="l" t="t" r="r" b="b"/>
              <a:pathLst>
                <a:path w="5958205" h="2268220">
                  <a:moveTo>
                    <a:pt x="5956935" y="850519"/>
                  </a:moveTo>
                  <a:lnTo>
                    <a:pt x="5946038" y="844169"/>
                  </a:lnTo>
                  <a:lnTo>
                    <a:pt x="5868289" y="798830"/>
                  </a:lnTo>
                  <a:lnTo>
                    <a:pt x="5864479" y="799846"/>
                  </a:lnTo>
                  <a:lnTo>
                    <a:pt x="5860923" y="805942"/>
                  </a:lnTo>
                  <a:lnTo>
                    <a:pt x="5861939" y="809879"/>
                  </a:lnTo>
                  <a:lnTo>
                    <a:pt x="5864987" y="811530"/>
                  </a:lnTo>
                  <a:lnTo>
                    <a:pt x="5920918" y="844169"/>
                  </a:lnTo>
                  <a:lnTo>
                    <a:pt x="5687822" y="844169"/>
                  </a:lnTo>
                  <a:lnTo>
                    <a:pt x="5687822" y="12700"/>
                  </a:lnTo>
                  <a:lnTo>
                    <a:pt x="5687822" y="6350"/>
                  </a:lnTo>
                  <a:lnTo>
                    <a:pt x="5687822" y="2794"/>
                  </a:lnTo>
                  <a:lnTo>
                    <a:pt x="5685028" y="0"/>
                  </a:lnTo>
                  <a:lnTo>
                    <a:pt x="3671316" y="0"/>
                  </a:lnTo>
                  <a:lnTo>
                    <a:pt x="3671316" y="12700"/>
                  </a:lnTo>
                  <a:lnTo>
                    <a:pt x="5675122" y="12700"/>
                  </a:lnTo>
                  <a:lnTo>
                    <a:pt x="5675122" y="854075"/>
                  </a:lnTo>
                  <a:lnTo>
                    <a:pt x="5678043" y="856869"/>
                  </a:lnTo>
                  <a:lnTo>
                    <a:pt x="5920918" y="856869"/>
                  </a:lnTo>
                  <a:lnTo>
                    <a:pt x="5861939" y="891286"/>
                  </a:lnTo>
                  <a:lnTo>
                    <a:pt x="5860923" y="895223"/>
                  </a:lnTo>
                  <a:lnTo>
                    <a:pt x="5862701" y="898144"/>
                  </a:lnTo>
                  <a:lnTo>
                    <a:pt x="5864479" y="901192"/>
                  </a:lnTo>
                  <a:lnTo>
                    <a:pt x="5868289" y="902220"/>
                  </a:lnTo>
                  <a:lnTo>
                    <a:pt x="5946038" y="856869"/>
                  </a:lnTo>
                  <a:lnTo>
                    <a:pt x="5956935" y="850519"/>
                  </a:lnTo>
                  <a:close/>
                </a:path>
                <a:path w="5958205" h="2268220">
                  <a:moveTo>
                    <a:pt x="5957316" y="1531366"/>
                  </a:moveTo>
                  <a:lnTo>
                    <a:pt x="5946445" y="1525016"/>
                  </a:lnTo>
                  <a:lnTo>
                    <a:pt x="5871718" y="1481328"/>
                  </a:lnTo>
                  <a:lnTo>
                    <a:pt x="5868797" y="1479550"/>
                  </a:lnTo>
                  <a:lnTo>
                    <a:pt x="5864860" y="1480693"/>
                  </a:lnTo>
                  <a:lnTo>
                    <a:pt x="5863082" y="1483614"/>
                  </a:lnTo>
                  <a:lnTo>
                    <a:pt x="5861304" y="1486662"/>
                  </a:lnTo>
                  <a:lnTo>
                    <a:pt x="5862320" y="1490599"/>
                  </a:lnTo>
                  <a:lnTo>
                    <a:pt x="5921299" y="1525016"/>
                  </a:lnTo>
                  <a:lnTo>
                    <a:pt x="3552444" y="1525016"/>
                  </a:lnTo>
                  <a:lnTo>
                    <a:pt x="3552444" y="12700"/>
                  </a:lnTo>
                  <a:lnTo>
                    <a:pt x="3552444" y="6350"/>
                  </a:lnTo>
                  <a:lnTo>
                    <a:pt x="3552444" y="2794"/>
                  </a:lnTo>
                  <a:lnTo>
                    <a:pt x="3549650" y="0"/>
                  </a:lnTo>
                  <a:lnTo>
                    <a:pt x="3090672" y="0"/>
                  </a:lnTo>
                  <a:lnTo>
                    <a:pt x="3090672" y="12700"/>
                  </a:lnTo>
                  <a:lnTo>
                    <a:pt x="3539744" y="12700"/>
                  </a:lnTo>
                  <a:lnTo>
                    <a:pt x="3539744" y="1534795"/>
                  </a:lnTo>
                  <a:lnTo>
                    <a:pt x="3542538" y="1537716"/>
                  </a:lnTo>
                  <a:lnTo>
                    <a:pt x="5921083" y="1537716"/>
                  </a:lnTo>
                  <a:lnTo>
                    <a:pt x="5862320" y="1572006"/>
                  </a:lnTo>
                  <a:lnTo>
                    <a:pt x="5861304" y="1575943"/>
                  </a:lnTo>
                  <a:lnTo>
                    <a:pt x="5864860" y="1582039"/>
                  </a:lnTo>
                  <a:lnTo>
                    <a:pt x="5868797" y="1583055"/>
                  </a:lnTo>
                  <a:lnTo>
                    <a:pt x="5871718" y="1581277"/>
                  </a:lnTo>
                  <a:lnTo>
                    <a:pt x="5946419" y="1537716"/>
                  </a:lnTo>
                  <a:lnTo>
                    <a:pt x="5957316" y="1531366"/>
                  </a:lnTo>
                  <a:close/>
                </a:path>
                <a:path w="5958205" h="2268220">
                  <a:moveTo>
                    <a:pt x="5957697" y="2216023"/>
                  </a:moveTo>
                  <a:lnTo>
                    <a:pt x="5946800" y="2209685"/>
                  </a:lnTo>
                  <a:lnTo>
                    <a:pt x="5869051" y="2164334"/>
                  </a:lnTo>
                  <a:lnTo>
                    <a:pt x="5865114" y="2165350"/>
                  </a:lnTo>
                  <a:lnTo>
                    <a:pt x="5861558" y="2171446"/>
                  </a:lnTo>
                  <a:lnTo>
                    <a:pt x="5862574" y="2175256"/>
                  </a:lnTo>
                  <a:lnTo>
                    <a:pt x="5921565" y="2209685"/>
                  </a:lnTo>
                  <a:lnTo>
                    <a:pt x="2984754" y="2209685"/>
                  </a:lnTo>
                  <a:lnTo>
                    <a:pt x="2984754" y="12700"/>
                  </a:lnTo>
                  <a:lnTo>
                    <a:pt x="2984754" y="6350"/>
                  </a:lnTo>
                  <a:lnTo>
                    <a:pt x="2984754" y="2794"/>
                  </a:lnTo>
                  <a:lnTo>
                    <a:pt x="2981960" y="0"/>
                  </a:lnTo>
                  <a:lnTo>
                    <a:pt x="0" y="0"/>
                  </a:lnTo>
                  <a:lnTo>
                    <a:pt x="0" y="12700"/>
                  </a:lnTo>
                  <a:lnTo>
                    <a:pt x="2972054" y="12700"/>
                  </a:lnTo>
                  <a:lnTo>
                    <a:pt x="2972054" y="2219579"/>
                  </a:lnTo>
                  <a:lnTo>
                    <a:pt x="2974848" y="2222373"/>
                  </a:lnTo>
                  <a:lnTo>
                    <a:pt x="5921553" y="2222373"/>
                  </a:lnTo>
                  <a:lnTo>
                    <a:pt x="5862574" y="2256790"/>
                  </a:lnTo>
                  <a:lnTo>
                    <a:pt x="5861558" y="2260600"/>
                  </a:lnTo>
                  <a:lnTo>
                    <a:pt x="5865114" y="2266696"/>
                  </a:lnTo>
                  <a:lnTo>
                    <a:pt x="5869051" y="2267712"/>
                  </a:lnTo>
                  <a:lnTo>
                    <a:pt x="5946800" y="2222373"/>
                  </a:lnTo>
                  <a:lnTo>
                    <a:pt x="5957697" y="2216023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09927" y="3294887"/>
              <a:ext cx="2421636" cy="2595372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8064245" y="3233115"/>
            <a:ext cx="2970530" cy="18459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dirty="0">
                <a:latin typeface="Calibri"/>
                <a:cs typeface="Calibri"/>
              </a:rPr>
              <a:t>Alan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Adı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(domain)</a:t>
            </a:r>
            <a:endParaRPr sz="2800">
              <a:latin typeface="Calibri"/>
              <a:cs typeface="Calibri"/>
            </a:endParaRPr>
          </a:p>
          <a:p>
            <a:pPr marL="13970" marR="5080" indent="16510">
              <a:lnSpc>
                <a:spcPts val="5540"/>
              </a:lnSpc>
              <a:spcBef>
                <a:spcPts val="245"/>
              </a:spcBef>
            </a:pPr>
            <a:r>
              <a:rPr sz="2800" dirty="0">
                <a:latin typeface="Calibri"/>
                <a:cs typeface="Calibri"/>
              </a:rPr>
              <a:t>Adres</a:t>
            </a:r>
            <a:r>
              <a:rPr sz="2800" spc="-8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İşareti</a:t>
            </a:r>
            <a:r>
              <a:rPr sz="2800" spc="-12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(Add) </a:t>
            </a:r>
            <a:r>
              <a:rPr sz="2800" dirty="0">
                <a:latin typeface="Calibri"/>
                <a:cs typeface="Calibri"/>
              </a:rPr>
              <a:t>Kullanıcı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Adı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(Hesap)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27556" y="669493"/>
            <a:ext cx="22669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05" dirty="0">
                <a:solidFill>
                  <a:srgbClr val="F88556"/>
                </a:solidFill>
                <a:latin typeface="Lucida Sans Unicode"/>
                <a:cs typeface="Lucida Sans Unicode"/>
              </a:rPr>
              <a:t>◤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325372" y="718261"/>
            <a:ext cx="983869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5424170" algn="l"/>
              </a:tabLst>
            </a:pPr>
            <a:r>
              <a:rPr u="heavy" dirty="0">
                <a:uFill>
                  <a:solidFill>
                    <a:srgbClr val="F88556"/>
                  </a:solidFill>
                </a:uFill>
              </a:rPr>
              <a:t>	</a:t>
            </a:r>
            <a:r>
              <a:rPr u="heavy" spc="-30" dirty="0">
                <a:uFill>
                  <a:solidFill>
                    <a:srgbClr val="F88556"/>
                  </a:solidFill>
                </a:uFill>
              </a:rPr>
              <a:t>E-</a:t>
            </a:r>
            <a:r>
              <a:rPr u="heavy" dirty="0">
                <a:uFill>
                  <a:solidFill>
                    <a:srgbClr val="F88556"/>
                  </a:solidFill>
                </a:uFill>
              </a:rPr>
              <a:t>Posta</a:t>
            </a:r>
            <a:r>
              <a:rPr u="heavy" spc="-185" dirty="0">
                <a:uFill>
                  <a:solidFill>
                    <a:srgbClr val="F88556"/>
                  </a:solidFill>
                </a:uFill>
              </a:rPr>
              <a:t> </a:t>
            </a:r>
            <a:r>
              <a:rPr u="heavy" spc="-10" dirty="0">
                <a:uFill>
                  <a:solidFill>
                    <a:srgbClr val="F88556"/>
                  </a:solidFill>
                </a:uFill>
              </a:rPr>
              <a:t>Bileşenleri 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487805" y="1298041"/>
            <a:ext cx="8228965" cy="5166360"/>
          </a:xfrm>
          <a:prstGeom prst="rect">
            <a:avLst/>
          </a:prstGeom>
        </p:spPr>
        <p:txBody>
          <a:bodyPr vert="horz" wrap="square" lIns="0" tIns="187960" rIns="0" bIns="0" rtlCol="0">
            <a:spAutoFit/>
          </a:bodyPr>
          <a:lstStyle/>
          <a:p>
            <a:pPr marL="194945" indent="-182245">
              <a:lnSpc>
                <a:spcPct val="100000"/>
              </a:lnSpc>
              <a:spcBef>
                <a:spcPts val="1480"/>
              </a:spcBef>
              <a:buClr>
                <a:srgbClr val="5B9BD4"/>
              </a:buClr>
              <a:buSzPct val="78846"/>
              <a:buFont typeface="Corbel"/>
              <a:buChar char="•"/>
              <a:tabLst>
                <a:tab pos="194945" algn="l"/>
              </a:tabLst>
            </a:pPr>
            <a:r>
              <a:rPr sz="2600" dirty="0">
                <a:latin typeface="Calibri"/>
                <a:cs typeface="Calibri"/>
              </a:rPr>
              <a:t>Kimden</a:t>
            </a:r>
            <a:r>
              <a:rPr sz="2600" spc="-6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(From)</a:t>
            </a:r>
            <a:r>
              <a:rPr sz="2600" spc="-5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(Gönderen)</a:t>
            </a:r>
            <a:endParaRPr sz="2600">
              <a:latin typeface="Calibri"/>
              <a:cs typeface="Calibri"/>
            </a:endParaRPr>
          </a:p>
          <a:p>
            <a:pPr marL="194945" indent="-182245">
              <a:lnSpc>
                <a:spcPct val="100000"/>
              </a:lnSpc>
              <a:spcBef>
                <a:spcPts val="1380"/>
              </a:spcBef>
              <a:buClr>
                <a:srgbClr val="5B9BD4"/>
              </a:buClr>
              <a:buSzPct val="78846"/>
              <a:buFont typeface="Corbel"/>
              <a:buChar char="•"/>
              <a:tabLst>
                <a:tab pos="194945" algn="l"/>
              </a:tabLst>
            </a:pPr>
            <a:r>
              <a:rPr sz="2600" dirty="0">
                <a:latin typeface="Calibri"/>
                <a:cs typeface="Calibri"/>
              </a:rPr>
              <a:t>Kime</a:t>
            </a:r>
            <a:r>
              <a:rPr sz="2600" spc="-45" dirty="0">
                <a:latin typeface="Calibri"/>
                <a:cs typeface="Calibri"/>
              </a:rPr>
              <a:t> (To)</a:t>
            </a:r>
            <a:r>
              <a:rPr sz="2600" spc="-50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(Alıcı)</a:t>
            </a:r>
            <a:endParaRPr sz="2600">
              <a:latin typeface="Calibri"/>
              <a:cs typeface="Calibri"/>
            </a:endParaRPr>
          </a:p>
          <a:p>
            <a:pPr marL="194945" indent="-182245">
              <a:lnSpc>
                <a:spcPct val="100000"/>
              </a:lnSpc>
              <a:spcBef>
                <a:spcPts val="1370"/>
              </a:spcBef>
              <a:buClr>
                <a:srgbClr val="5B9BD4"/>
              </a:buClr>
              <a:buSzPct val="78846"/>
              <a:buFont typeface="Corbel"/>
              <a:buChar char="•"/>
              <a:tabLst>
                <a:tab pos="194945" algn="l"/>
              </a:tabLst>
            </a:pPr>
            <a:r>
              <a:rPr sz="2600" dirty="0">
                <a:latin typeface="Calibri"/>
                <a:cs typeface="Calibri"/>
              </a:rPr>
              <a:t>Konu</a:t>
            </a:r>
            <a:r>
              <a:rPr sz="2600" spc="-7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(Subject)</a:t>
            </a:r>
            <a:endParaRPr sz="2600">
              <a:latin typeface="Calibri"/>
              <a:cs typeface="Calibri"/>
            </a:endParaRPr>
          </a:p>
          <a:p>
            <a:pPr marL="194945" indent="-182245">
              <a:lnSpc>
                <a:spcPct val="100000"/>
              </a:lnSpc>
              <a:spcBef>
                <a:spcPts val="1380"/>
              </a:spcBef>
              <a:buClr>
                <a:srgbClr val="5B9BD4"/>
              </a:buClr>
              <a:buSzPct val="78846"/>
              <a:buFont typeface="Corbel"/>
              <a:buChar char="•"/>
              <a:tabLst>
                <a:tab pos="194945" algn="l"/>
              </a:tabLst>
            </a:pPr>
            <a:r>
              <a:rPr sz="2600" dirty="0">
                <a:latin typeface="Calibri"/>
                <a:cs typeface="Calibri"/>
              </a:rPr>
              <a:t>Bilgi</a:t>
            </a:r>
            <a:r>
              <a:rPr sz="2600" spc="-2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(Cc)</a:t>
            </a:r>
            <a:r>
              <a:rPr sz="2600" spc="-3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(Carbon</a:t>
            </a:r>
            <a:r>
              <a:rPr sz="2600" spc="-40" dirty="0">
                <a:latin typeface="Calibri"/>
                <a:cs typeface="Calibri"/>
              </a:rPr>
              <a:t> </a:t>
            </a:r>
            <a:r>
              <a:rPr sz="2600" spc="-20" dirty="0">
                <a:latin typeface="Calibri"/>
                <a:cs typeface="Calibri"/>
              </a:rPr>
              <a:t>Copy)</a:t>
            </a:r>
            <a:endParaRPr sz="2600">
              <a:latin typeface="Calibri"/>
              <a:cs typeface="Calibri"/>
            </a:endParaRPr>
          </a:p>
          <a:p>
            <a:pPr marL="194945" indent="-182245">
              <a:lnSpc>
                <a:spcPct val="100000"/>
              </a:lnSpc>
              <a:spcBef>
                <a:spcPts val="1380"/>
              </a:spcBef>
              <a:buClr>
                <a:srgbClr val="5B9BD4"/>
              </a:buClr>
              <a:buSzPct val="78846"/>
              <a:buFont typeface="Corbel"/>
              <a:buChar char="•"/>
              <a:tabLst>
                <a:tab pos="194945" algn="l"/>
              </a:tabLst>
            </a:pPr>
            <a:r>
              <a:rPr sz="2600" dirty="0">
                <a:latin typeface="Calibri"/>
                <a:cs typeface="Calibri"/>
              </a:rPr>
              <a:t>Gizli</a:t>
            </a:r>
            <a:r>
              <a:rPr sz="2600" spc="-2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(Bcc)</a:t>
            </a:r>
            <a:r>
              <a:rPr sz="2600" spc="-4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(Blind</a:t>
            </a:r>
            <a:r>
              <a:rPr sz="2600" spc="-3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Carbon</a:t>
            </a:r>
            <a:r>
              <a:rPr sz="2600" spc="-20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Copy)</a:t>
            </a:r>
            <a:endParaRPr sz="2600">
              <a:latin typeface="Calibri"/>
              <a:cs typeface="Calibri"/>
            </a:endParaRPr>
          </a:p>
          <a:p>
            <a:pPr marL="194945" indent="-182245">
              <a:lnSpc>
                <a:spcPct val="100000"/>
              </a:lnSpc>
              <a:spcBef>
                <a:spcPts val="1370"/>
              </a:spcBef>
              <a:buClr>
                <a:srgbClr val="5B9BD4"/>
              </a:buClr>
              <a:buSzPct val="78846"/>
              <a:buFont typeface="Corbel"/>
              <a:buChar char="•"/>
              <a:tabLst>
                <a:tab pos="194945" algn="l"/>
              </a:tabLst>
            </a:pPr>
            <a:r>
              <a:rPr sz="2600" dirty="0">
                <a:latin typeface="Calibri"/>
                <a:cs typeface="Calibri"/>
              </a:rPr>
              <a:t>Ek</a:t>
            </a:r>
            <a:r>
              <a:rPr sz="2600" spc="-5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(Attachment)</a:t>
            </a:r>
            <a:r>
              <a:rPr sz="2600" spc="-8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(Ekli</a:t>
            </a:r>
            <a:r>
              <a:rPr sz="2600" spc="-5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dosya)</a:t>
            </a:r>
            <a:endParaRPr sz="2600">
              <a:latin typeface="Calibri"/>
              <a:cs typeface="Calibri"/>
            </a:endParaRPr>
          </a:p>
          <a:p>
            <a:pPr marL="194945" indent="-182245">
              <a:lnSpc>
                <a:spcPct val="100000"/>
              </a:lnSpc>
              <a:spcBef>
                <a:spcPts val="1385"/>
              </a:spcBef>
              <a:buClr>
                <a:srgbClr val="5B9BD4"/>
              </a:buClr>
              <a:buSzPct val="78846"/>
              <a:buFont typeface="Corbel"/>
              <a:buChar char="•"/>
              <a:tabLst>
                <a:tab pos="194945" algn="l"/>
              </a:tabLst>
            </a:pPr>
            <a:r>
              <a:rPr sz="2600" spc="-20" dirty="0">
                <a:latin typeface="Calibri"/>
                <a:cs typeface="Calibri"/>
              </a:rPr>
              <a:t>Yanıtla</a:t>
            </a:r>
            <a:r>
              <a:rPr sz="2600" spc="-80" dirty="0">
                <a:latin typeface="Calibri"/>
                <a:cs typeface="Calibri"/>
              </a:rPr>
              <a:t> </a:t>
            </a:r>
            <a:r>
              <a:rPr sz="2600" spc="-25" dirty="0">
                <a:latin typeface="Calibri"/>
                <a:cs typeface="Calibri"/>
              </a:rPr>
              <a:t>(Reply,</a:t>
            </a:r>
            <a:r>
              <a:rPr sz="2600" spc="-105" dirty="0">
                <a:latin typeface="Calibri"/>
                <a:cs typeface="Calibri"/>
              </a:rPr>
              <a:t> </a:t>
            </a:r>
            <a:r>
              <a:rPr sz="2600" spc="-20" dirty="0">
                <a:latin typeface="Calibri"/>
                <a:cs typeface="Calibri"/>
              </a:rPr>
              <a:t>Rep)</a:t>
            </a:r>
            <a:endParaRPr sz="2600">
              <a:latin typeface="Calibri"/>
              <a:cs typeface="Calibri"/>
            </a:endParaRPr>
          </a:p>
          <a:p>
            <a:pPr marL="194945" indent="-182245">
              <a:lnSpc>
                <a:spcPct val="100000"/>
              </a:lnSpc>
              <a:spcBef>
                <a:spcPts val="1380"/>
              </a:spcBef>
              <a:buClr>
                <a:srgbClr val="5B9BD4"/>
              </a:buClr>
              <a:buSzPct val="78846"/>
              <a:buFont typeface="Corbel"/>
              <a:buChar char="•"/>
              <a:tabLst>
                <a:tab pos="194945" algn="l"/>
              </a:tabLst>
            </a:pPr>
            <a:r>
              <a:rPr sz="2600" spc="-20" dirty="0">
                <a:latin typeface="Calibri"/>
                <a:cs typeface="Calibri"/>
              </a:rPr>
              <a:t>Tümünü</a:t>
            </a:r>
            <a:r>
              <a:rPr sz="2600" spc="-105" dirty="0">
                <a:latin typeface="Calibri"/>
                <a:cs typeface="Calibri"/>
              </a:rPr>
              <a:t> </a:t>
            </a:r>
            <a:r>
              <a:rPr sz="2600" spc="-20" dirty="0">
                <a:latin typeface="Calibri"/>
                <a:cs typeface="Calibri"/>
              </a:rPr>
              <a:t>Yanıtla</a:t>
            </a:r>
            <a:r>
              <a:rPr sz="2600" spc="-6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(Reply</a:t>
            </a:r>
            <a:r>
              <a:rPr sz="2600" spc="-90" dirty="0">
                <a:latin typeface="Calibri"/>
                <a:cs typeface="Calibri"/>
              </a:rPr>
              <a:t> </a:t>
            </a:r>
            <a:r>
              <a:rPr sz="2600" spc="-20" dirty="0">
                <a:latin typeface="Calibri"/>
                <a:cs typeface="Calibri"/>
              </a:rPr>
              <a:t>All)</a:t>
            </a:r>
            <a:endParaRPr sz="2600">
              <a:latin typeface="Calibri"/>
              <a:cs typeface="Calibri"/>
            </a:endParaRPr>
          </a:p>
          <a:p>
            <a:pPr marL="194945" indent="-182245">
              <a:lnSpc>
                <a:spcPct val="100000"/>
              </a:lnSpc>
              <a:spcBef>
                <a:spcPts val="1370"/>
              </a:spcBef>
              <a:buClr>
                <a:srgbClr val="5B9BD4"/>
              </a:buClr>
              <a:buSzPct val="78846"/>
              <a:buFont typeface="Corbel"/>
              <a:buChar char="•"/>
              <a:tabLst>
                <a:tab pos="194945" algn="l"/>
              </a:tabLst>
            </a:pPr>
            <a:r>
              <a:rPr sz="2600" spc="-20" dirty="0">
                <a:latin typeface="Calibri"/>
                <a:cs typeface="Calibri"/>
              </a:rPr>
              <a:t>Yönlendir</a:t>
            </a:r>
            <a:r>
              <a:rPr sz="2600" spc="-90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(Forward,</a:t>
            </a:r>
            <a:r>
              <a:rPr sz="2600" spc="-6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Fwd)</a:t>
            </a:r>
            <a:r>
              <a:rPr sz="2600" spc="-6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(Yönlendirmek,</a:t>
            </a:r>
            <a:r>
              <a:rPr sz="2600" spc="-10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başkasına</a:t>
            </a:r>
            <a:r>
              <a:rPr sz="2600" spc="-80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iletmek)</a:t>
            </a:r>
            <a:endParaRPr sz="26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19393" y="5904382"/>
            <a:ext cx="194945" cy="71310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r>
              <a:rPr sz="1200" spc="-10" dirty="0">
                <a:solidFill>
                  <a:srgbClr val="FFFFFF"/>
                </a:solidFill>
                <a:latin typeface="Times New Roman"/>
                <a:cs typeface="Times New Roman"/>
              </a:rPr>
              <a:t>22.09.2025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82600" y="170179"/>
            <a:ext cx="2787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46</a:t>
            </a:r>
            <a:endParaRPr sz="1800">
              <a:latin typeface="Microsoft Sans Serif"/>
              <a:cs typeface="Microsoft Sans Serif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949183" y="2772155"/>
            <a:ext cx="2175510" cy="222123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67739" y="0"/>
            <a:ext cx="10436860" cy="6858000"/>
            <a:chOff x="967739" y="0"/>
            <a:chExt cx="10436860" cy="6858000"/>
          </a:xfrm>
        </p:grpSpPr>
        <p:sp>
          <p:nvSpPr>
            <p:cNvPr id="3" name="object 3"/>
            <p:cNvSpPr/>
            <p:nvPr/>
          </p:nvSpPr>
          <p:spPr>
            <a:xfrm>
              <a:off x="967739" y="0"/>
              <a:ext cx="10372725" cy="6858000"/>
            </a:xfrm>
            <a:custGeom>
              <a:avLst/>
              <a:gdLst/>
              <a:ahLst/>
              <a:cxnLst/>
              <a:rect l="l" t="t" r="r" b="b"/>
              <a:pathLst>
                <a:path w="10372725" h="6858000">
                  <a:moveTo>
                    <a:pt x="10372344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10372344" y="6858000"/>
                  </a:lnTo>
                  <a:lnTo>
                    <a:pt x="10372344" y="0"/>
                  </a:lnTo>
                  <a:close/>
                </a:path>
              </a:pathLst>
            </a:custGeom>
            <a:solidFill>
              <a:srgbClr val="2C241F">
                <a:alpha val="92156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1376659" y="0"/>
              <a:ext cx="27940" cy="6858000"/>
            </a:xfrm>
            <a:custGeom>
              <a:avLst/>
              <a:gdLst/>
              <a:ahLst/>
              <a:cxnLst/>
              <a:rect l="l" t="t" r="r" b="b"/>
              <a:pathLst>
                <a:path w="27940" h="6858000">
                  <a:moveTo>
                    <a:pt x="27431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27431" y="6858000"/>
                  </a:lnTo>
                  <a:lnTo>
                    <a:pt x="27431" y="0"/>
                  </a:lnTo>
                  <a:close/>
                </a:path>
              </a:pathLst>
            </a:custGeom>
            <a:solidFill>
              <a:srgbClr val="F8855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1251305" y="2991739"/>
            <a:ext cx="2266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05" dirty="0">
                <a:solidFill>
                  <a:srgbClr val="F88556"/>
                </a:solidFill>
                <a:latin typeface="Lucida Sans Unicode"/>
                <a:cs typeface="Lucida Sans Unicode"/>
              </a:rPr>
              <a:t>◤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605788" y="3131947"/>
            <a:ext cx="9405620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757545" algn="l"/>
              </a:tabLst>
            </a:pPr>
            <a:r>
              <a:rPr sz="5400" u="sng" dirty="0">
                <a:solidFill>
                  <a:srgbClr val="FFFFFF"/>
                </a:solidFill>
                <a:uFill>
                  <a:solidFill>
                    <a:srgbClr val="F88556"/>
                  </a:solidFill>
                </a:uFill>
                <a:latin typeface="Times New Roman"/>
                <a:cs typeface="Times New Roman"/>
              </a:rPr>
              <a:t>	</a:t>
            </a:r>
            <a:r>
              <a:rPr sz="5400" b="1" u="sng" spc="-10" dirty="0">
                <a:solidFill>
                  <a:srgbClr val="FFFFFF"/>
                </a:solidFill>
                <a:uFill>
                  <a:solidFill>
                    <a:srgbClr val="F88556"/>
                  </a:solidFill>
                </a:uFill>
                <a:latin typeface="Arial"/>
                <a:cs typeface="Arial"/>
              </a:rPr>
              <a:t>GÜVENLİK </a:t>
            </a:r>
            <a:endParaRPr sz="54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19393" y="5904382"/>
            <a:ext cx="194945" cy="71310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r>
              <a:rPr sz="1200" spc="-10" dirty="0">
                <a:solidFill>
                  <a:srgbClr val="FFFFFF"/>
                </a:solidFill>
                <a:latin typeface="Times New Roman"/>
                <a:cs typeface="Times New Roman"/>
              </a:rPr>
              <a:t>22.09.2025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82600" y="170179"/>
            <a:ext cx="2787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47</a:t>
            </a:r>
            <a:endParaRPr sz="18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27556" y="669493"/>
            <a:ext cx="22669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05" dirty="0">
                <a:solidFill>
                  <a:srgbClr val="F88556"/>
                </a:solidFill>
                <a:latin typeface="Lucida Sans Unicode"/>
                <a:cs typeface="Lucida Sans Unicode"/>
              </a:rPr>
              <a:t>◤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325372" y="718261"/>
            <a:ext cx="983869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5238115" algn="l"/>
              </a:tabLst>
            </a:pPr>
            <a:r>
              <a:rPr u="heavy" dirty="0">
                <a:uFill>
                  <a:solidFill>
                    <a:srgbClr val="F88556"/>
                  </a:solidFill>
                </a:uFill>
              </a:rPr>
              <a:t>	</a:t>
            </a:r>
            <a:r>
              <a:rPr u="heavy" spc="-45" dirty="0">
                <a:uFill>
                  <a:solidFill>
                    <a:srgbClr val="F88556"/>
                  </a:solidFill>
                </a:uFill>
              </a:rPr>
              <a:t>Terim</a:t>
            </a:r>
            <a:r>
              <a:rPr u="heavy" spc="-140" dirty="0">
                <a:uFill>
                  <a:solidFill>
                    <a:srgbClr val="F88556"/>
                  </a:solidFill>
                </a:uFill>
              </a:rPr>
              <a:t> </a:t>
            </a:r>
            <a:r>
              <a:rPr u="heavy" dirty="0">
                <a:uFill>
                  <a:solidFill>
                    <a:srgbClr val="F88556"/>
                  </a:solidFill>
                </a:uFill>
              </a:rPr>
              <a:t>ve</a:t>
            </a:r>
            <a:r>
              <a:rPr u="heavy" spc="-125" dirty="0">
                <a:uFill>
                  <a:solidFill>
                    <a:srgbClr val="F88556"/>
                  </a:solidFill>
                </a:uFill>
              </a:rPr>
              <a:t> </a:t>
            </a:r>
            <a:r>
              <a:rPr u="heavy" spc="-10" dirty="0">
                <a:uFill>
                  <a:solidFill>
                    <a:srgbClr val="F88556"/>
                  </a:solidFill>
                </a:uFill>
              </a:rPr>
              <a:t>Kavramlar 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487805" y="1472945"/>
            <a:ext cx="9544050" cy="4646295"/>
          </a:xfrm>
          <a:prstGeom prst="rect">
            <a:avLst/>
          </a:prstGeom>
        </p:spPr>
        <p:txBody>
          <a:bodyPr vert="horz" wrap="square" lIns="0" tIns="89535" rIns="0" bIns="0" rtlCol="0">
            <a:spAutoFit/>
          </a:bodyPr>
          <a:lstStyle/>
          <a:p>
            <a:pPr marL="195580" marR="5715" indent="-182880" algn="just">
              <a:lnSpc>
                <a:spcPts val="2500"/>
              </a:lnSpc>
              <a:spcBef>
                <a:spcPts val="705"/>
              </a:spcBef>
              <a:buClr>
                <a:srgbClr val="5B9BD4"/>
              </a:buClr>
              <a:buSzPct val="78846"/>
              <a:buFont typeface="Corbel"/>
              <a:buChar char="•"/>
              <a:tabLst>
                <a:tab pos="195580" algn="l"/>
              </a:tabLst>
            </a:pPr>
            <a:r>
              <a:rPr sz="2600" b="1" i="1" dirty="0">
                <a:solidFill>
                  <a:srgbClr val="F34D09"/>
                </a:solidFill>
                <a:latin typeface="Calibri"/>
                <a:cs typeface="Calibri"/>
              </a:rPr>
              <a:t>Bilgi</a:t>
            </a:r>
            <a:r>
              <a:rPr sz="2600" b="1" i="1" spc="195" dirty="0">
                <a:solidFill>
                  <a:srgbClr val="F34D09"/>
                </a:solidFill>
                <a:latin typeface="Calibri"/>
                <a:cs typeface="Calibri"/>
              </a:rPr>
              <a:t> </a:t>
            </a:r>
            <a:r>
              <a:rPr sz="2600" b="1" i="1" dirty="0">
                <a:solidFill>
                  <a:srgbClr val="F34D09"/>
                </a:solidFill>
                <a:latin typeface="Calibri"/>
                <a:cs typeface="Calibri"/>
              </a:rPr>
              <a:t>güvenliği</a:t>
            </a:r>
            <a:r>
              <a:rPr sz="2600" dirty="0">
                <a:latin typeface="Calibri"/>
                <a:cs typeface="Calibri"/>
              </a:rPr>
              <a:t>,</a:t>
            </a:r>
            <a:r>
              <a:rPr sz="2600" spc="20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verilerin</a:t>
            </a:r>
            <a:r>
              <a:rPr sz="2600" spc="21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yetkisiz</a:t>
            </a:r>
            <a:r>
              <a:rPr sz="2600" spc="20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erişim,</a:t>
            </a:r>
            <a:r>
              <a:rPr sz="2600" spc="19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değişiklik</a:t>
            </a:r>
            <a:r>
              <a:rPr sz="2600" spc="22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veya</a:t>
            </a:r>
            <a:r>
              <a:rPr sz="2600" spc="204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yok</a:t>
            </a:r>
            <a:r>
              <a:rPr sz="2600" spc="19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olmasına </a:t>
            </a:r>
            <a:r>
              <a:rPr sz="2600" dirty="0">
                <a:latin typeface="Calibri"/>
                <a:cs typeface="Calibri"/>
              </a:rPr>
              <a:t>karşı</a:t>
            </a:r>
            <a:r>
              <a:rPr sz="2600" spc="114" dirty="0">
                <a:latin typeface="Calibri"/>
                <a:cs typeface="Calibri"/>
              </a:rPr>
              <a:t>  </a:t>
            </a:r>
            <a:r>
              <a:rPr sz="2600" dirty="0">
                <a:latin typeface="Calibri"/>
                <a:cs typeface="Calibri"/>
              </a:rPr>
              <a:t>korunması</a:t>
            </a:r>
            <a:r>
              <a:rPr sz="2600" spc="114" dirty="0">
                <a:latin typeface="Calibri"/>
                <a:cs typeface="Calibri"/>
              </a:rPr>
              <a:t>  </a:t>
            </a:r>
            <a:r>
              <a:rPr sz="2600" dirty="0">
                <a:latin typeface="Calibri"/>
                <a:cs typeface="Calibri"/>
              </a:rPr>
              <a:t>için</a:t>
            </a:r>
            <a:r>
              <a:rPr sz="2600" spc="114" dirty="0">
                <a:latin typeface="Calibri"/>
                <a:cs typeface="Calibri"/>
              </a:rPr>
              <a:t>  </a:t>
            </a:r>
            <a:r>
              <a:rPr sz="2600" dirty="0">
                <a:latin typeface="Calibri"/>
                <a:cs typeface="Calibri"/>
              </a:rPr>
              <a:t>alınan</a:t>
            </a:r>
            <a:r>
              <a:rPr sz="2600" spc="120" dirty="0">
                <a:latin typeface="Calibri"/>
                <a:cs typeface="Calibri"/>
              </a:rPr>
              <a:t>  </a:t>
            </a:r>
            <a:r>
              <a:rPr sz="2600" dirty="0">
                <a:latin typeface="Calibri"/>
                <a:cs typeface="Calibri"/>
              </a:rPr>
              <a:t>önlemler</a:t>
            </a:r>
            <a:r>
              <a:rPr sz="2600" spc="120" dirty="0">
                <a:latin typeface="Calibri"/>
                <a:cs typeface="Calibri"/>
              </a:rPr>
              <a:t>  </a:t>
            </a:r>
            <a:r>
              <a:rPr sz="2600" dirty="0">
                <a:latin typeface="Calibri"/>
                <a:cs typeface="Calibri"/>
              </a:rPr>
              <a:t>bütünüdür.</a:t>
            </a:r>
            <a:r>
              <a:rPr sz="2600" spc="114" dirty="0">
                <a:latin typeface="Calibri"/>
                <a:cs typeface="Calibri"/>
              </a:rPr>
              <a:t>  </a:t>
            </a:r>
            <a:r>
              <a:rPr sz="2600" dirty="0">
                <a:latin typeface="Calibri"/>
                <a:cs typeface="Calibri"/>
              </a:rPr>
              <a:t>Kişisel</a:t>
            </a:r>
            <a:r>
              <a:rPr sz="2600" spc="114" dirty="0">
                <a:latin typeface="Calibri"/>
                <a:cs typeface="Calibri"/>
              </a:rPr>
              <a:t>  </a:t>
            </a:r>
            <a:r>
              <a:rPr sz="2600" dirty="0">
                <a:latin typeface="Calibri"/>
                <a:cs typeface="Calibri"/>
              </a:rPr>
              <a:t>ve</a:t>
            </a:r>
            <a:r>
              <a:rPr sz="2600" spc="120" dirty="0">
                <a:latin typeface="Calibri"/>
                <a:cs typeface="Calibri"/>
              </a:rPr>
              <a:t>  </a:t>
            </a:r>
            <a:r>
              <a:rPr sz="2600" spc="-10" dirty="0">
                <a:latin typeface="Calibri"/>
                <a:cs typeface="Calibri"/>
              </a:rPr>
              <a:t>ticari </a:t>
            </a:r>
            <a:r>
              <a:rPr sz="2600" dirty="0">
                <a:latin typeface="Calibri"/>
                <a:cs typeface="Calibri"/>
              </a:rPr>
              <a:t>verilerin</a:t>
            </a:r>
            <a:r>
              <a:rPr sz="2600" spc="-7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güvenliğini</a:t>
            </a:r>
            <a:r>
              <a:rPr sz="2600" spc="-7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sağlamak</a:t>
            </a:r>
            <a:r>
              <a:rPr sz="2600" spc="-5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için</a:t>
            </a:r>
            <a:r>
              <a:rPr sz="2600" spc="-5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kritik</a:t>
            </a:r>
            <a:r>
              <a:rPr sz="2600" spc="-4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öneme</a:t>
            </a:r>
            <a:r>
              <a:rPr sz="2600" spc="-7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sahiptir.</a:t>
            </a:r>
            <a:endParaRPr sz="2600">
              <a:latin typeface="Calibri"/>
              <a:cs typeface="Calibri"/>
            </a:endParaRPr>
          </a:p>
          <a:p>
            <a:pPr marL="195580" marR="5080" indent="-182880" algn="just">
              <a:lnSpc>
                <a:spcPts val="2500"/>
              </a:lnSpc>
              <a:spcBef>
                <a:spcPts val="1989"/>
              </a:spcBef>
              <a:buClr>
                <a:srgbClr val="5B9BD4"/>
              </a:buClr>
              <a:buSzPct val="78846"/>
              <a:buFont typeface="Corbel"/>
              <a:buChar char="•"/>
              <a:tabLst>
                <a:tab pos="195580" algn="l"/>
              </a:tabLst>
            </a:pPr>
            <a:r>
              <a:rPr sz="2600" b="1" i="1" dirty="0">
                <a:solidFill>
                  <a:srgbClr val="F34D09"/>
                </a:solidFill>
                <a:latin typeface="Calibri"/>
                <a:cs typeface="Calibri"/>
              </a:rPr>
              <a:t>Kişisel</a:t>
            </a:r>
            <a:r>
              <a:rPr sz="2600" b="1" i="1" spc="445" dirty="0">
                <a:solidFill>
                  <a:srgbClr val="F34D09"/>
                </a:solidFill>
                <a:latin typeface="Calibri"/>
                <a:cs typeface="Calibri"/>
              </a:rPr>
              <a:t> </a:t>
            </a:r>
            <a:r>
              <a:rPr sz="2600" b="1" i="1" dirty="0">
                <a:solidFill>
                  <a:srgbClr val="F34D09"/>
                </a:solidFill>
                <a:latin typeface="Calibri"/>
                <a:cs typeface="Calibri"/>
              </a:rPr>
              <a:t>Veriler:</a:t>
            </a:r>
            <a:r>
              <a:rPr sz="2600" b="1" i="1" spc="450" dirty="0">
                <a:solidFill>
                  <a:srgbClr val="F34D09"/>
                </a:solidFill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Kimliği</a:t>
            </a:r>
            <a:r>
              <a:rPr sz="2600" spc="44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belirli</a:t>
            </a:r>
            <a:r>
              <a:rPr sz="2600" spc="459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veya</a:t>
            </a:r>
            <a:r>
              <a:rPr sz="2600" spc="459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belirlenebilir</a:t>
            </a:r>
            <a:r>
              <a:rPr sz="2600" spc="459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bir</a:t>
            </a:r>
            <a:r>
              <a:rPr sz="2600" spc="45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kişiyle</a:t>
            </a:r>
            <a:r>
              <a:rPr sz="2600" spc="459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ilgili</a:t>
            </a:r>
            <a:r>
              <a:rPr sz="2600" spc="445" dirty="0">
                <a:latin typeface="Calibri"/>
                <a:cs typeface="Calibri"/>
              </a:rPr>
              <a:t> </a:t>
            </a:r>
            <a:r>
              <a:rPr sz="2600" spc="-25" dirty="0">
                <a:latin typeface="Calibri"/>
                <a:cs typeface="Calibri"/>
              </a:rPr>
              <a:t>tüm </a:t>
            </a:r>
            <a:r>
              <a:rPr sz="2600" dirty="0">
                <a:latin typeface="Calibri"/>
                <a:cs typeface="Calibri"/>
              </a:rPr>
              <a:t>verilerdir</a:t>
            </a:r>
            <a:r>
              <a:rPr sz="2600" spc="-6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ve</a:t>
            </a:r>
            <a:r>
              <a:rPr sz="2600" spc="-6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bu</a:t>
            </a:r>
            <a:r>
              <a:rPr sz="2600" spc="-6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verilerin</a:t>
            </a:r>
            <a:r>
              <a:rPr sz="2600" spc="-5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korunması,</a:t>
            </a:r>
            <a:r>
              <a:rPr sz="2600" spc="-6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gizlilik</a:t>
            </a:r>
            <a:r>
              <a:rPr sz="2600" spc="-6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haklarının</a:t>
            </a:r>
            <a:r>
              <a:rPr sz="2600" spc="-4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ihlal</a:t>
            </a:r>
            <a:r>
              <a:rPr sz="2600" spc="-5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edilmemesi </a:t>
            </a:r>
            <a:r>
              <a:rPr sz="2600" dirty="0">
                <a:latin typeface="Calibri"/>
                <a:cs typeface="Calibri"/>
              </a:rPr>
              <a:t>adına</a:t>
            </a:r>
            <a:r>
              <a:rPr sz="2600" spc="-5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yasal</a:t>
            </a:r>
            <a:r>
              <a:rPr sz="2600" spc="-4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ve</a:t>
            </a:r>
            <a:r>
              <a:rPr sz="2600" spc="-5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etik</a:t>
            </a:r>
            <a:r>
              <a:rPr sz="2600" spc="-4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bir</a:t>
            </a:r>
            <a:r>
              <a:rPr sz="2600" spc="-4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sorumluluktur.</a:t>
            </a:r>
            <a:endParaRPr sz="2600">
              <a:latin typeface="Calibri"/>
              <a:cs typeface="Calibri"/>
            </a:endParaRPr>
          </a:p>
          <a:p>
            <a:pPr marL="195580" marR="5715" indent="-182880" algn="just">
              <a:lnSpc>
                <a:spcPct val="80000"/>
              </a:lnSpc>
              <a:spcBef>
                <a:spcPts val="2010"/>
              </a:spcBef>
              <a:buClr>
                <a:srgbClr val="5B9BD4"/>
              </a:buClr>
              <a:buSzPct val="78846"/>
              <a:buFont typeface="Corbel"/>
              <a:buChar char="•"/>
              <a:tabLst>
                <a:tab pos="195580" algn="l"/>
              </a:tabLst>
            </a:pPr>
            <a:r>
              <a:rPr sz="2600" b="1" i="1" dirty="0">
                <a:solidFill>
                  <a:srgbClr val="F34D09"/>
                </a:solidFill>
                <a:latin typeface="Calibri"/>
                <a:cs typeface="Calibri"/>
              </a:rPr>
              <a:t>Sosyal</a:t>
            </a:r>
            <a:r>
              <a:rPr sz="2600" b="1" i="1" spc="480" dirty="0">
                <a:solidFill>
                  <a:srgbClr val="F34D09"/>
                </a:solidFill>
                <a:latin typeface="Calibri"/>
                <a:cs typeface="Calibri"/>
              </a:rPr>
              <a:t> </a:t>
            </a:r>
            <a:r>
              <a:rPr sz="2600" b="1" i="1" dirty="0">
                <a:solidFill>
                  <a:srgbClr val="F34D09"/>
                </a:solidFill>
                <a:latin typeface="Calibri"/>
                <a:cs typeface="Calibri"/>
              </a:rPr>
              <a:t>Mühendislik:</a:t>
            </a:r>
            <a:r>
              <a:rPr sz="2600" b="1" i="1" spc="490" dirty="0">
                <a:solidFill>
                  <a:srgbClr val="F34D09"/>
                </a:solidFill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Sosyal</a:t>
            </a:r>
            <a:r>
              <a:rPr sz="2600" spc="49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mühendislik,</a:t>
            </a:r>
            <a:r>
              <a:rPr sz="2600" spc="459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bireyleri</a:t>
            </a:r>
            <a:r>
              <a:rPr sz="2600" spc="49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manipüle</a:t>
            </a:r>
            <a:r>
              <a:rPr sz="2600" spc="47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ederek </a:t>
            </a:r>
            <a:r>
              <a:rPr sz="2600" dirty="0">
                <a:latin typeface="Calibri"/>
                <a:cs typeface="Calibri"/>
              </a:rPr>
              <a:t>gizli</a:t>
            </a:r>
            <a:r>
              <a:rPr sz="2600" spc="240" dirty="0">
                <a:latin typeface="Calibri"/>
                <a:cs typeface="Calibri"/>
              </a:rPr>
              <a:t>  </a:t>
            </a:r>
            <a:r>
              <a:rPr sz="2600" dirty="0">
                <a:latin typeface="Calibri"/>
                <a:cs typeface="Calibri"/>
              </a:rPr>
              <a:t>bilgilerini</a:t>
            </a:r>
            <a:r>
              <a:rPr sz="2600" spc="245" dirty="0">
                <a:latin typeface="Calibri"/>
                <a:cs typeface="Calibri"/>
              </a:rPr>
              <a:t>  </a:t>
            </a:r>
            <a:r>
              <a:rPr sz="2600" dirty="0">
                <a:latin typeface="Calibri"/>
                <a:cs typeface="Calibri"/>
              </a:rPr>
              <a:t>almak</a:t>
            </a:r>
            <a:r>
              <a:rPr sz="2600" spc="240" dirty="0">
                <a:latin typeface="Calibri"/>
                <a:cs typeface="Calibri"/>
              </a:rPr>
              <a:t>  </a:t>
            </a:r>
            <a:r>
              <a:rPr sz="2600" dirty="0">
                <a:latin typeface="Calibri"/>
                <a:cs typeface="Calibri"/>
              </a:rPr>
              <a:t>amacıyla</a:t>
            </a:r>
            <a:r>
              <a:rPr sz="2600" spc="245" dirty="0">
                <a:latin typeface="Calibri"/>
                <a:cs typeface="Calibri"/>
              </a:rPr>
              <a:t>  </a:t>
            </a:r>
            <a:r>
              <a:rPr sz="2600" dirty="0">
                <a:latin typeface="Calibri"/>
                <a:cs typeface="Calibri"/>
              </a:rPr>
              <a:t>yapılan</a:t>
            </a:r>
            <a:r>
              <a:rPr sz="2600" spc="240" dirty="0">
                <a:latin typeface="Calibri"/>
                <a:cs typeface="Calibri"/>
              </a:rPr>
              <a:t>  </a:t>
            </a:r>
            <a:r>
              <a:rPr sz="2600" dirty="0">
                <a:latin typeface="Calibri"/>
                <a:cs typeface="Calibri"/>
              </a:rPr>
              <a:t>psikolojik</a:t>
            </a:r>
            <a:r>
              <a:rPr sz="2600" spc="235" dirty="0">
                <a:latin typeface="Calibri"/>
                <a:cs typeface="Calibri"/>
              </a:rPr>
              <a:t>  </a:t>
            </a:r>
            <a:r>
              <a:rPr sz="2600" dirty="0">
                <a:latin typeface="Calibri"/>
                <a:cs typeface="Calibri"/>
              </a:rPr>
              <a:t>saldırılardır</a:t>
            </a:r>
            <a:r>
              <a:rPr sz="2600" spc="240" dirty="0">
                <a:latin typeface="Calibri"/>
                <a:cs typeface="Calibri"/>
              </a:rPr>
              <a:t>  </a:t>
            </a:r>
            <a:r>
              <a:rPr sz="2600" spc="-25" dirty="0">
                <a:latin typeface="Calibri"/>
                <a:cs typeface="Calibri"/>
              </a:rPr>
              <a:t>ve </a:t>
            </a:r>
            <a:r>
              <a:rPr sz="2600" dirty="0">
                <a:latin typeface="Calibri"/>
                <a:cs typeface="Calibri"/>
              </a:rPr>
              <a:t>güvenlik</a:t>
            </a:r>
            <a:r>
              <a:rPr sz="2600" spc="-4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önlemlerinin</a:t>
            </a:r>
            <a:r>
              <a:rPr sz="2600" spc="-3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aşılmasında</a:t>
            </a:r>
            <a:r>
              <a:rPr sz="2600" spc="-5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önemli</a:t>
            </a:r>
            <a:r>
              <a:rPr sz="2600" spc="-4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bir</a:t>
            </a:r>
            <a:r>
              <a:rPr sz="2600" spc="-2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tehdit</a:t>
            </a:r>
            <a:r>
              <a:rPr sz="2600" spc="-4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oluşturur.</a:t>
            </a:r>
            <a:endParaRPr sz="2600">
              <a:latin typeface="Calibri"/>
              <a:cs typeface="Calibri"/>
            </a:endParaRPr>
          </a:p>
          <a:p>
            <a:pPr marL="195580" marR="6350" indent="-182880" algn="just">
              <a:lnSpc>
                <a:spcPct val="80000"/>
              </a:lnSpc>
              <a:spcBef>
                <a:spcPts val="1800"/>
              </a:spcBef>
              <a:buClr>
                <a:srgbClr val="5B9BD4"/>
              </a:buClr>
              <a:buSzPct val="78846"/>
              <a:buFont typeface="Corbel"/>
              <a:buChar char="•"/>
              <a:tabLst>
                <a:tab pos="195580" algn="l"/>
              </a:tabLst>
            </a:pPr>
            <a:r>
              <a:rPr sz="2600" b="1" i="1" dirty="0">
                <a:solidFill>
                  <a:srgbClr val="F34D09"/>
                </a:solidFill>
                <a:latin typeface="Calibri"/>
                <a:cs typeface="Calibri"/>
              </a:rPr>
              <a:t>Oltalama</a:t>
            </a:r>
            <a:r>
              <a:rPr sz="2600" b="1" i="1" spc="80" dirty="0">
                <a:solidFill>
                  <a:srgbClr val="F34D09"/>
                </a:solidFill>
                <a:latin typeface="Calibri"/>
                <a:cs typeface="Calibri"/>
              </a:rPr>
              <a:t>  </a:t>
            </a:r>
            <a:r>
              <a:rPr sz="2600" b="1" i="1" dirty="0">
                <a:solidFill>
                  <a:srgbClr val="F34D09"/>
                </a:solidFill>
                <a:latin typeface="Calibri"/>
                <a:cs typeface="Calibri"/>
              </a:rPr>
              <a:t>(phishing):</a:t>
            </a:r>
            <a:r>
              <a:rPr sz="2600" b="1" i="1" spc="75" dirty="0">
                <a:solidFill>
                  <a:srgbClr val="F34D09"/>
                </a:solidFill>
                <a:latin typeface="Calibri"/>
                <a:cs typeface="Calibri"/>
              </a:rPr>
              <a:t>  </a:t>
            </a:r>
            <a:r>
              <a:rPr sz="2600" dirty="0">
                <a:latin typeface="Calibri"/>
                <a:cs typeface="Calibri"/>
              </a:rPr>
              <a:t>Kullanıcıları</a:t>
            </a:r>
            <a:r>
              <a:rPr sz="2600" spc="80" dirty="0">
                <a:latin typeface="Calibri"/>
                <a:cs typeface="Calibri"/>
              </a:rPr>
              <a:t>  </a:t>
            </a:r>
            <a:r>
              <a:rPr sz="2600" dirty="0">
                <a:latin typeface="Calibri"/>
                <a:cs typeface="Calibri"/>
              </a:rPr>
              <a:t>kandırarak</a:t>
            </a:r>
            <a:r>
              <a:rPr sz="2600" spc="80" dirty="0">
                <a:latin typeface="Calibri"/>
                <a:cs typeface="Calibri"/>
              </a:rPr>
              <a:t>  </a:t>
            </a:r>
            <a:r>
              <a:rPr sz="2600" dirty="0">
                <a:latin typeface="Calibri"/>
                <a:cs typeface="Calibri"/>
              </a:rPr>
              <a:t>kişisel,</a:t>
            </a:r>
            <a:r>
              <a:rPr sz="2600" spc="70" dirty="0">
                <a:latin typeface="Calibri"/>
                <a:cs typeface="Calibri"/>
              </a:rPr>
              <a:t>  </a:t>
            </a:r>
            <a:r>
              <a:rPr sz="2600" dirty="0">
                <a:latin typeface="Calibri"/>
                <a:cs typeface="Calibri"/>
              </a:rPr>
              <a:t>finansal</a:t>
            </a:r>
            <a:r>
              <a:rPr sz="2600" spc="85" dirty="0">
                <a:latin typeface="Calibri"/>
                <a:cs typeface="Calibri"/>
              </a:rPr>
              <a:t>  </a:t>
            </a:r>
            <a:r>
              <a:rPr sz="2600" spc="-20" dirty="0">
                <a:latin typeface="Calibri"/>
                <a:cs typeface="Calibri"/>
              </a:rPr>
              <a:t>veya </a:t>
            </a:r>
            <a:r>
              <a:rPr sz="2600" dirty="0">
                <a:latin typeface="Calibri"/>
                <a:cs typeface="Calibri"/>
              </a:rPr>
              <a:t>hassas</a:t>
            </a:r>
            <a:r>
              <a:rPr sz="2600" spc="185" dirty="0">
                <a:latin typeface="Calibri"/>
                <a:cs typeface="Calibri"/>
              </a:rPr>
              <a:t>  </a:t>
            </a:r>
            <a:r>
              <a:rPr sz="2600" dirty="0">
                <a:latin typeface="Calibri"/>
                <a:cs typeface="Calibri"/>
              </a:rPr>
              <a:t>bilgilerini</a:t>
            </a:r>
            <a:r>
              <a:rPr sz="2600" spc="185" dirty="0">
                <a:latin typeface="Calibri"/>
                <a:cs typeface="Calibri"/>
              </a:rPr>
              <a:t>  </a:t>
            </a:r>
            <a:r>
              <a:rPr sz="2600" dirty="0">
                <a:latin typeface="Calibri"/>
                <a:cs typeface="Calibri"/>
              </a:rPr>
              <a:t>ele</a:t>
            </a:r>
            <a:r>
              <a:rPr sz="2600" spc="180" dirty="0">
                <a:latin typeface="Calibri"/>
                <a:cs typeface="Calibri"/>
              </a:rPr>
              <a:t>  </a:t>
            </a:r>
            <a:r>
              <a:rPr sz="2600" dirty="0">
                <a:latin typeface="Calibri"/>
                <a:cs typeface="Calibri"/>
              </a:rPr>
              <a:t>geçirmek</a:t>
            </a:r>
            <a:r>
              <a:rPr sz="2600" spc="190" dirty="0">
                <a:latin typeface="Calibri"/>
                <a:cs typeface="Calibri"/>
              </a:rPr>
              <a:t>  </a:t>
            </a:r>
            <a:r>
              <a:rPr sz="2600" dirty="0">
                <a:latin typeface="Calibri"/>
                <a:cs typeface="Calibri"/>
              </a:rPr>
              <a:t>amacıyla</a:t>
            </a:r>
            <a:r>
              <a:rPr sz="2600" spc="190" dirty="0">
                <a:latin typeface="Calibri"/>
                <a:cs typeface="Calibri"/>
              </a:rPr>
              <a:t>  </a:t>
            </a:r>
            <a:r>
              <a:rPr sz="2600" dirty="0">
                <a:latin typeface="Calibri"/>
                <a:cs typeface="Calibri"/>
              </a:rPr>
              <a:t>yapılan</a:t>
            </a:r>
            <a:r>
              <a:rPr sz="2600" spc="190" dirty="0">
                <a:latin typeface="Calibri"/>
                <a:cs typeface="Calibri"/>
              </a:rPr>
              <a:t>  </a:t>
            </a:r>
            <a:r>
              <a:rPr sz="2600" dirty="0">
                <a:latin typeface="Calibri"/>
                <a:cs typeface="Calibri"/>
              </a:rPr>
              <a:t>bir</a:t>
            </a:r>
            <a:r>
              <a:rPr sz="2600" spc="195" dirty="0">
                <a:latin typeface="Calibri"/>
                <a:cs typeface="Calibri"/>
              </a:rPr>
              <a:t>  </a:t>
            </a:r>
            <a:r>
              <a:rPr sz="2600" dirty="0">
                <a:latin typeface="Calibri"/>
                <a:cs typeface="Calibri"/>
              </a:rPr>
              <a:t>siber</a:t>
            </a:r>
            <a:r>
              <a:rPr sz="2600" spc="185" dirty="0">
                <a:latin typeface="Calibri"/>
                <a:cs typeface="Calibri"/>
              </a:rPr>
              <a:t>  </a:t>
            </a:r>
            <a:r>
              <a:rPr sz="2600" spc="-10" dirty="0">
                <a:latin typeface="Calibri"/>
                <a:cs typeface="Calibri"/>
              </a:rPr>
              <a:t>saldırı türüdür.</a:t>
            </a:r>
            <a:endParaRPr sz="26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19393" y="5904382"/>
            <a:ext cx="194945" cy="71310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r>
              <a:rPr sz="1200" spc="-10" dirty="0">
                <a:solidFill>
                  <a:srgbClr val="FFFFFF"/>
                </a:solidFill>
                <a:latin typeface="Times New Roman"/>
                <a:cs typeface="Times New Roman"/>
              </a:rPr>
              <a:t>22.09.2025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82600" y="170179"/>
            <a:ext cx="2787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48</a:t>
            </a:r>
            <a:endParaRPr sz="1800">
              <a:latin typeface="Microsoft Sans Serif"/>
              <a:cs typeface="Microsoft Sans Serif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4000" y="271272"/>
            <a:ext cx="2234183" cy="1072895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27556" y="669493"/>
            <a:ext cx="22669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05" dirty="0">
                <a:solidFill>
                  <a:srgbClr val="F88556"/>
                </a:solidFill>
                <a:latin typeface="Lucida Sans Unicode"/>
                <a:cs typeface="Lucida Sans Unicode"/>
              </a:rPr>
              <a:t>◤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325372" y="718261"/>
            <a:ext cx="983869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2008505" algn="l"/>
              </a:tabLst>
            </a:pPr>
            <a:r>
              <a:rPr b="0" u="heavy" dirty="0">
                <a:uFill>
                  <a:solidFill>
                    <a:srgbClr val="F88556"/>
                  </a:solidFill>
                </a:uFill>
                <a:latin typeface="Times New Roman"/>
                <a:cs typeface="Times New Roman"/>
              </a:rPr>
              <a:t>	</a:t>
            </a:r>
            <a:r>
              <a:rPr u="heavy" dirty="0">
                <a:uFill>
                  <a:solidFill>
                    <a:srgbClr val="F88556"/>
                  </a:solidFill>
                </a:uFill>
              </a:rPr>
              <a:t>Kötü</a:t>
            </a:r>
            <a:r>
              <a:rPr u="heavy" spc="-95" dirty="0">
                <a:uFill>
                  <a:solidFill>
                    <a:srgbClr val="F88556"/>
                  </a:solidFill>
                </a:uFill>
              </a:rPr>
              <a:t> </a:t>
            </a:r>
            <a:r>
              <a:rPr u="heavy" dirty="0">
                <a:uFill>
                  <a:solidFill>
                    <a:srgbClr val="F88556"/>
                  </a:solidFill>
                </a:uFill>
              </a:rPr>
              <a:t>Amaçlı</a:t>
            </a:r>
            <a:r>
              <a:rPr u="heavy" spc="-105" dirty="0">
                <a:uFill>
                  <a:solidFill>
                    <a:srgbClr val="F88556"/>
                  </a:solidFill>
                </a:uFill>
              </a:rPr>
              <a:t> </a:t>
            </a:r>
            <a:r>
              <a:rPr u="heavy" spc="-20" dirty="0">
                <a:uFill>
                  <a:solidFill>
                    <a:srgbClr val="F88556"/>
                  </a:solidFill>
                </a:uFill>
              </a:rPr>
              <a:t>Yazılımlar</a:t>
            </a:r>
            <a:r>
              <a:rPr u="heavy" spc="-105" dirty="0">
                <a:uFill>
                  <a:solidFill>
                    <a:srgbClr val="F88556"/>
                  </a:solidFill>
                </a:uFill>
              </a:rPr>
              <a:t> </a:t>
            </a:r>
            <a:r>
              <a:rPr u="heavy" spc="-10" dirty="0">
                <a:uFill>
                  <a:solidFill>
                    <a:srgbClr val="F88556"/>
                  </a:solidFill>
                </a:uFill>
              </a:rPr>
              <a:t>(Malware) 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51435" rIns="0" bIns="0" rtlCol="0">
            <a:spAutoFit/>
          </a:bodyPr>
          <a:lstStyle/>
          <a:p>
            <a:pPr marL="355600" marR="5080" indent="-342900">
              <a:lnSpc>
                <a:spcPts val="2620"/>
              </a:lnSpc>
              <a:spcBef>
                <a:spcPts val="405"/>
              </a:spcBef>
              <a:buClr>
                <a:srgbClr val="5B9BD4"/>
              </a:buClr>
              <a:buSzPct val="79166"/>
              <a:buFont typeface="Wingdings"/>
              <a:buChar char=""/>
              <a:tabLst>
                <a:tab pos="355600" algn="l"/>
              </a:tabLst>
            </a:pPr>
            <a:r>
              <a:rPr dirty="0"/>
              <a:t>Bilgisayar</a:t>
            </a:r>
            <a:r>
              <a:rPr spc="-45" dirty="0"/>
              <a:t> </a:t>
            </a:r>
            <a:r>
              <a:rPr spc="-10" dirty="0"/>
              <a:t>sistemlerine</a:t>
            </a:r>
            <a:r>
              <a:rPr spc="-55" dirty="0"/>
              <a:t> </a:t>
            </a:r>
            <a:r>
              <a:rPr dirty="0"/>
              <a:t>zarar</a:t>
            </a:r>
            <a:r>
              <a:rPr spc="-50" dirty="0"/>
              <a:t> </a:t>
            </a:r>
            <a:r>
              <a:rPr dirty="0"/>
              <a:t>vermek,</a:t>
            </a:r>
            <a:r>
              <a:rPr spc="-60" dirty="0"/>
              <a:t> </a:t>
            </a:r>
            <a:r>
              <a:rPr dirty="0"/>
              <a:t>bilgi</a:t>
            </a:r>
            <a:r>
              <a:rPr spc="-55" dirty="0"/>
              <a:t> </a:t>
            </a:r>
            <a:r>
              <a:rPr dirty="0"/>
              <a:t>çalmak</a:t>
            </a:r>
            <a:r>
              <a:rPr spc="-60" dirty="0"/>
              <a:t> </a:t>
            </a:r>
            <a:r>
              <a:rPr dirty="0"/>
              <a:t>veya</a:t>
            </a:r>
            <a:r>
              <a:rPr spc="-45" dirty="0"/>
              <a:t> </a:t>
            </a:r>
            <a:r>
              <a:rPr dirty="0"/>
              <a:t>kullanıcıları</a:t>
            </a:r>
            <a:r>
              <a:rPr spc="-50" dirty="0"/>
              <a:t> </a:t>
            </a:r>
            <a:r>
              <a:rPr spc="-10" dirty="0"/>
              <a:t>rahatsız </a:t>
            </a:r>
            <a:r>
              <a:rPr dirty="0"/>
              <a:t>etmek</a:t>
            </a:r>
            <a:r>
              <a:rPr spc="-75" dirty="0"/>
              <a:t> </a:t>
            </a:r>
            <a:r>
              <a:rPr dirty="0"/>
              <a:t>gibi</a:t>
            </a:r>
            <a:r>
              <a:rPr spc="-60" dirty="0"/>
              <a:t> </a:t>
            </a:r>
            <a:r>
              <a:rPr dirty="0"/>
              <a:t>amaçlarla</a:t>
            </a:r>
            <a:r>
              <a:rPr spc="-70" dirty="0"/>
              <a:t> </a:t>
            </a:r>
            <a:r>
              <a:rPr dirty="0"/>
              <a:t>hazırlanmış</a:t>
            </a:r>
            <a:r>
              <a:rPr spc="-65" dirty="0"/>
              <a:t> </a:t>
            </a:r>
            <a:r>
              <a:rPr dirty="0"/>
              <a:t>yazılımlara</a:t>
            </a:r>
            <a:r>
              <a:rPr spc="-85" dirty="0"/>
              <a:t> </a:t>
            </a:r>
            <a:r>
              <a:rPr dirty="0"/>
              <a:t>genel</a:t>
            </a:r>
            <a:r>
              <a:rPr spc="-45" dirty="0"/>
              <a:t> </a:t>
            </a:r>
            <a:r>
              <a:rPr dirty="0"/>
              <a:t>olarak</a:t>
            </a:r>
            <a:r>
              <a:rPr spc="-70" dirty="0"/>
              <a:t> </a:t>
            </a:r>
            <a:r>
              <a:rPr dirty="0"/>
              <a:t>verilen</a:t>
            </a:r>
            <a:r>
              <a:rPr spc="-55" dirty="0"/>
              <a:t> </a:t>
            </a:r>
            <a:r>
              <a:rPr spc="-25" dirty="0"/>
              <a:t>ad.</a:t>
            </a:r>
          </a:p>
          <a:p>
            <a:pPr marL="354965" indent="-342265">
              <a:lnSpc>
                <a:spcPct val="100000"/>
              </a:lnSpc>
              <a:spcBef>
                <a:spcPts val="1655"/>
              </a:spcBef>
              <a:buClr>
                <a:srgbClr val="5B9BD4"/>
              </a:buClr>
              <a:buSzPct val="79166"/>
              <a:buFont typeface="Wingdings"/>
              <a:buChar char=""/>
              <a:tabLst>
                <a:tab pos="354965" algn="l"/>
              </a:tabLst>
            </a:pPr>
            <a:r>
              <a:rPr dirty="0"/>
              <a:t>En</a:t>
            </a:r>
            <a:r>
              <a:rPr spc="-55" dirty="0"/>
              <a:t> </a:t>
            </a:r>
            <a:r>
              <a:rPr dirty="0"/>
              <a:t>genel</a:t>
            </a:r>
            <a:r>
              <a:rPr spc="-50" dirty="0"/>
              <a:t> </a:t>
            </a:r>
            <a:r>
              <a:rPr dirty="0"/>
              <a:t>kötü</a:t>
            </a:r>
            <a:r>
              <a:rPr spc="-55" dirty="0"/>
              <a:t> </a:t>
            </a:r>
            <a:r>
              <a:rPr dirty="0"/>
              <a:t>amaçlı</a:t>
            </a:r>
            <a:r>
              <a:rPr spc="-75" dirty="0"/>
              <a:t> </a:t>
            </a:r>
            <a:r>
              <a:rPr dirty="0"/>
              <a:t>yazılım</a:t>
            </a:r>
            <a:r>
              <a:rPr spc="-55" dirty="0"/>
              <a:t> </a:t>
            </a:r>
            <a:r>
              <a:rPr dirty="0"/>
              <a:t>türleri</a:t>
            </a:r>
            <a:r>
              <a:rPr spc="-55" dirty="0"/>
              <a:t> </a:t>
            </a:r>
            <a:r>
              <a:rPr spc="-10" dirty="0"/>
              <a:t>şunlardır:</a:t>
            </a:r>
          </a:p>
          <a:p>
            <a:pPr marL="583565" lvl="1" indent="-342265">
              <a:lnSpc>
                <a:spcPct val="100000"/>
              </a:lnSpc>
              <a:spcBef>
                <a:spcPts val="550"/>
              </a:spcBef>
              <a:buClr>
                <a:srgbClr val="5B9BD4"/>
              </a:buClr>
              <a:buSzPct val="79545"/>
              <a:buFont typeface="Wingdings"/>
              <a:buChar char=""/>
              <a:tabLst>
                <a:tab pos="583565" algn="l"/>
              </a:tabLst>
            </a:pPr>
            <a:r>
              <a:rPr sz="2200" dirty="0">
                <a:latin typeface="Calibri"/>
                <a:cs typeface="Calibri"/>
              </a:rPr>
              <a:t>Bilgisayar</a:t>
            </a:r>
            <a:r>
              <a:rPr sz="2200" spc="-8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virüsü</a:t>
            </a:r>
            <a:endParaRPr sz="2200">
              <a:latin typeface="Calibri"/>
              <a:cs typeface="Calibri"/>
            </a:endParaRPr>
          </a:p>
          <a:p>
            <a:pPr marL="583565" lvl="1" indent="-342265">
              <a:lnSpc>
                <a:spcPct val="100000"/>
              </a:lnSpc>
              <a:spcBef>
                <a:spcPts val="335"/>
              </a:spcBef>
              <a:buClr>
                <a:srgbClr val="5B9BD4"/>
              </a:buClr>
              <a:buSzPct val="79545"/>
              <a:buFont typeface="Wingdings"/>
              <a:buChar char=""/>
              <a:tabLst>
                <a:tab pos="583565" algn="l"/>
              </a:tabLst>
            </a:pPr>
            <a:r>
              <a:rPr sz="2200" dirty="0">
                <a:latin typeface="Calibri"/>
                <a:cs typeface="Calibri"/>
              </a:rPr>
              <a:t>Bilgisayar</a:t>
            </a:r>
            <a:r>
              <a:rPr sz="2200" spc="-8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solucanı</a:t>
            </a:r>
            <a:r>
              <a:rPr sz="2200" spc="-9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(Worm)</a:t>
            </a:r>
            <a:endParaRPr sz="2200">
              <a:latin typeface="Calibri"/>
              <a:cs typeface="Calibri"/>
            </a:endParaRPr>
          </a:p>
          <a:p>
            <a:pPr marL="583565" lvl="1" indent="-342265">
              <a:lnSpc>
                <a:spcPct val="100000"/>
              </a:lnSpc>
              <a:spcBef>
                <a:spcPts val="340"/>
              </a:spcBef>
              <a:buClr>
                <a:srgbClr val="5B9BD4"/>
              </a:buClr>
              <a:buSzPct val="79545"/>
              <a:buFont typeface="Wingdings"/>
              <a:buChar char=""/>
              <a:tabLst>
                <a:tab pos="583565" algn="l"/>
                <a:tab pos="1680210" algn="l"/>
              </a:tabLst>
            </a:pPr>
            <a:r>
              <a:rPr sz="2200" spc="-20" dirty="0">
                <a:latin typeface="Calibri"/>
                <a:cs typeface="Calibri"/>
              </a:rPr>
              <a:t>Truva</a:t>
            </a:r>
            <a:r>
              <a:rPr sz="2200" spc="-100" dirty="0">
                <a:latin typeface="Calibri"/>
                <a:cs typeface="Calibri"/>
              </a:rPr>
              <a:t> </a:t>
            </a:r>
            <a:r>
              <a:rPr sz="2200" spc="-25" dirty="0">
                <a:latin typeface="Calibri"/>
                <a:cs typeface="Calibri"/>
              </a:rPr>
              <a:t>atı</a:t>
            </a:r>
            <a:r>
              <a:rPr sz="2200" dirty="0">
                <a:latin typeface="Calibri"/>
                <a:cs typeface="Calibri"/>
              </a:rPr>
              <a:t>	</a:t>
            </a:r>
            <a:r>
              <a:rPr sz="2200" spc="-10" dirty="0">
                <a:latin typeface="Calibri"/>
                <a:cs typeface="Calibri"/>
              </a:rPr>
              <a:t>(Trojan)</a:t>
            </a:r>
            <a:endParaRPr sz="2200">
              <a:latin typeface="Calibri"/>
              <a:cs typeface="Calibri"/>
            </a:endParaRPr>
          </a:p>
          <a:p>
            <a:pPr marL="583565" lvl="1" indent="-342265">
              <a:lnSpc>
                <a:spcPct val="100000"/>
              </a:lnSpc>
              <a:spcBef>
                <a:spcPts val="335"/>
              </a:spcBef>
              <a:buClr>
                <a:srgbClr val="5B9BD4"/>
              </a:buClr>
              <a:buSzPct val="79545"/>
              <a:buFont typeface="Wingdings"/>
              <a:buChar char=""/>
              <a:tabLst>
                <a:tab pos="583565" algn="l"/>
              </a:tabLst>
            </a:pPr>
            <a:r>
              <a:rPr sz="2200" dirty="0">
                <a:latin typeface="Calibri"/>
                <a:cs typeface="Calibri"/>
              </a:rPr>
              <a:t>Casus</a:t>
            </a:r>
            <a:r>
              <a:rPr sz="2200" spc="-7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yazılım</a:t>
            </a:r>
            <a:r>
              <a:rPr sz="2200" spc="-7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(Spyware)</a:t>
            </a:r>
            <a:endParaRPr sz="2200">
              <a:latin typeface="Calibri"/>
              <a:cs typeface="Calibri"/>
            </a:endParaRPr>
          </a:p>
          <a:p>
            <a:pPr marL="583565" lvl="1" indent="-342265">
              <a:lnSpc>
                <a:spcPct val="100000"/>
              </a:lnSpc>
              <a:spcBef>
                <a:spcPts val="335"/>
              </a:spcBef>
              <a:buClr>
                <a:srgbClr val="5B9BD4"/>
              </a:buClr>
              <a:buSzPct val="79545"/>
              <a:buFont typeface="Wingdings"/>
              <a:buChar char=""/>
              <a:tabLst>
                <a:tab pos="583565" algn="l"/>
                <a:tab pos="2423795" algn="l"/>
              </a:tabLst>
            </a:pPr>
            <a:r>
              <a:rPr sz="2200" dirty="0">
                <a:latin typeface="Calibri"/>
                <a:cs typeface="Calibri"/>
              </a:rPr>
              <a:t>Klavye</a:t>
            </a:r>
            <a:r>
              <a:rPr sz="2200" spc="-8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dinleme</a:t>
            </a:r>
            <a:r>
              <a:rPr sz="2200" dirty="0">
                <a:latin typeface="Calibri"/>
                <a:cs typeface="Calibri"/>
              </a:rPr>
              <a:t>	</a:t>
            </a:r>
            <a:r>
              <a:rPr sz="2200" spc="-10" dirty="0">
                <a:latin typeface="Calibri"/>
                <a:cs typeface="Calibri"/>
              </a:rPr>
              <a:t>(Keylogger)</a:t>
            </a:r>
            <a:endParaRPr sz="2200">
              <a:latin typeface="Calibri"/>
              <a:cs typeface="Calibri"/>
            </a:endParaRPr>
          </a:p>
          <a:p>
            <a:pPr marL="583565" lvl="1" indent="-342265">
              <a:lnSpc>
                <a:spcPct val="100000"/>
              </a:lnSpc>
              <a:spcBef>
                <a:spcPts val="340"/>
              </a:spcBef>
              <a:buClr>
                <a:srgbClr val="5B9BD4"/>
              </a:buClr>
              <a:buSzPct val="79545"/>
              <a:buFont typeface="Wingdings"/>
              <a:buChar char=""/>
              <a:tabLst>
                <a:tab pos="583565" algn="l"/>
              </a:tabLst>
            </a:pPr>
            <a:r>
              <a:rPr sz="2200" dirty="0">
                <a:latin typeface="Calibri"/>
                <a:cs typeface="Calibri"/>
              </a:rPr>
              <a:t>Arka</a:t>
            </a:r>
            <a:r>
              <a:rPr sz="2200" spc="-7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kapı</a:t>
            </a:r>
            <a:r>
              <a:rPr sz="2200" spc="-6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(Backdoor)</a:t>
            </a:r>
            <a:endParaRPr sz="2200">
              <a:latin typeface="Calibri"/>
              <a:cs typeface="Calibri"/>
            </a:endParaRPr>
          </a:p>
          <a:p>
            <a:pPr marL="583565" lvl="1" indent="-342265">
              <a:lnSpc>
                <a:spcPct val="100000"/>
              </a:lnSpc>
              <a:spcBef>
                <a:spcPts val="335"/>
              </a:spcBef>
              <a:buClr>
                <a:srgbClr val="5B9BD4"/>
              </a:buClr>
              <a:buSzPct val="79545"/>
              <a:buFont typeface="Wingdings"/>
              <a:buChar char=""/>
              <a:tabLst>
                <a:tab pos="583565" algn="l"/>
              </a:tabLst>
            </a:pPr>
            <a:r>
              <a:rPr sz="2200" spc="-10" dirty="0">
                <a:latin typeface="Calibri"/>
                <a:cs typeface="Calibri"/>
              </a:rPr>
              <a:t>Ransomware</a:t>
            </a:r>
            <a:r>
              <a:rPr sz="2200" spc="-5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(Fidye</a:t>
            </a:r>
            <a:r>
              <a:rPr sz="2200" spc="-5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virüsü)</a:t>
            </a:r>
            <a:r>
              <a:rPr sz="2200" spc="-70" dirty="0">
                <a:latin typeface="Calibri"/>
                <a:cs typeface="Calibri"/>
              </a:rPr>
              <a:t> </a:t>
            </a:r>
            <a:r>
              <a:rPr sz="2200" spc="-50" dirty="0">
                <a:latin typeface="Calibri"/>
                <a:cs typeface="Calibri"/>
              </a:rPr>
              <a:t>…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19393" y="5904382"/>
            <a:ext cx="194945" cy="71310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r>
              <a:rPr sz="1200" spc="-10" dirty="0">
                <a:solidFill>
                  <a:srgbClr val="FFFFFF"/>
                </a:solidFill>
                <a:latin typeface="Times New Roman"/>
                <a:cs typeface="Times New Roman"/>
              </a:rPr>
              <a:t>22.09.2025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82600" y="170179"/>
            <a:ext cx="2787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49</a:t>
            </a:r>
            <a:endParaRPr sz="1800">
              <a:latin typeface="Microsoft Sans Serif"/>
              <a:cs typeface="Microsoft Sans Serif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876031" y="3168395"/>
            <a:ext cx="2235707" cy="211836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27556" y="669493"/>
            <a:ext cx="22669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05" dirty="0">
                <a:solidFill>
                  <a:srgbClr val="F88556"/>
                </a:solidFill>
                <a:latin typeface="Lucida Sans Unicode"/>
                <a:cs typeface="Lucida Sans Unicode"/>
              </a:rPr>
              <a:t>◤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325372" y="722833"/>
            <a:ext cx="983869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5259705" algn="l"/>
              </a:tabLst>
            </a:pPr>
            <a:r>
              <a:rPr b="0" u="heavy" dirty="0">
                <a:uFill>
                  <a:solidFill>
                    <a:srgbClr val="F88556"/>
                  </a:solidFill>
                </a:uFill>
                <a:latin typeface="Times New Roman"/>
                <a:cs typeface="Times New Roman"/>
              </a:rPr>
              <a:t>	</a:t>
            </a:r>
            <a:r>
              <a:rPr u="heavy" dirty="0">
                <a:uFill>
                  <a:solidFill>
                    <a:srgbClr val="F88556"/>
                  </a:solidFill>
                </a:uFill>
              </a:rPr>
              <a:t>Ülkemizde</a:t>
            </a:r>
            <a:r>
              <a:rPr u="heavy" spc="-229" dirty="0">
                <a:uFill>
                  <a:solidFill>
                    <a:srgbClr val="F88556"/>
                  </a:solidFill>
                </a:uFill>
              </a:rPr>
              <a:t> </a:t>
            </a:r>
            <a:r>
              <a:rPr u="heavy" spc="-10" dirty="0">
                <a:uFill>
                  <a:solidFill>
                    <a:srgbClr val="F88556"/>
                  </a:solidFill>
                </a:uFill>
              </a:rPr>
              <a:t>İnternet 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487805" y="1516888"/>
            <a:ext cx="9544685" cy="49237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 algn="just">
              <a:lnSpc>
                <a:spcPct val="120000"/>
              </a:lnSpc>
              <a:spcBef>
                <a:spcPts val="100"/>
              </a:spcBef>
              <a:buClr>
                <a:srgbClr val="5B9BD4"/>
              </a:buClr>
              <a:buSzPct val="79166"/>
              <a:buFont typeface="Wingdings"/>
              <a:buChar char=""/>
              <a:tabLst>
                <a:tab pos="355600" algn="l"/>
              </a:tabLst>
            </a:pPr>
            <a:r>
              <a:rPr sz="2400" dirty="0">
                <a:latin typeface="Calibri"/>
                <a:cs typeface="Calibri"/>
              </a:rPr>
              <a:t>Türkiye'nin</a:t>
            </a:r>
            <a:r>
              <a:rPr sz="2400" spc="65" dirty="0">
                <a:latin typeface="Calibri"/>
                <a:cs typeface="Calibri"/>
              </a:rPr>
              <a:t>  </a:t>
            </a:r>
            <a:r>
              <a:rPr sz="2400" dirty="0">
                <a:latin typeface="Calibri"/>
                <a:cs typeface="Calibri"/>
              </a:rPr>
              <a:t>ilk</a:t>
            </a:r>
            <a:r>
              <a:rPr sz="2400" spc="70" dirty="0">
                <a:latin typeface="Calibri"/>
                <a:cs typeface="Calibri"/>
              </a:rPr>
              <a:t>  </a:t>
            </a:r>
            <a:r>
              <a:rPr sz="2400" dirty="0">
                <a:latin typeface="Calibri"/>
                <a:cs typeface="Calibri"/>
              </a:rPr>
              <a:t>İnternet</a:t>
            </a:r>
            <a:r>
              <a:rPr sz="2400" spc="65" dirty="0">
                <a:latin typeface="Calibri"/>
                <a:cs typeface="Calibri"/>
              </a:rPr>
              <a:t>  </a:t>
            </a:r>
            <a:r>
              <a:rPr sz="2400" dirty="0">
                <a:latin typeface="Calibri"/>
                <a:cs typeface="Calibri"/>
              </a:rPr>
              <a:t>bağlantısı</a:t>
            </a:r>
            <a:r>
              <a:rPr sz="2400" spc="65" dirty="0">
                <a:latin typeface="Calibri"/>
                <a:cs typeface="Calibri"/>
              </a:rPr>
              <a:t>  </a:t>
            </a:r>
            <a:r>
              <a:rPr sz="2400" b="1" dirty="0">
                <a:solidFill>
                  <a:srgbClr val="F87084"/>
                </a:solidFill>
                <a:latin typeface="Calibri"/>
                <a:cs typeface="Calibri"/>
              </a:rPr>
              <a:t>12</a:t>
            </a:r>
            <a:r>
              <a:rPr sz="2400" b="1" spc="65" dirty="0">
                <a:solidFill>
                  <a:srgbClr val="F87084"/>
                </a:solidFill>
                <a:latin typeface="Calibri"/>
                <a:cs typeface="Calibri"/>
              </a:rPr>
              <a:t>  </a:t>
            </a:r>
            <a:r>
              <a:rPr sz="2400" b="1" dirty="0">
                <a:solidFill>
                  <a:srgbClr val="F87084"/>
                </a:solidFill>
                <a:latin typeface="Calibri"/>
                <a:cs typeface="Calibri"/>
              </a:rPr>
              <a:t>Nisan</a:t>
            </a:r>
            <a:r>
              <a:rPr sz="2400" b="1" spc="70" dirty="0">
                <a:solidFill>
                  <a:srgbClr val="F87084"/>
                </a:solidFill>
                <a:latin typeface="Calibri"/>
                <a:cs typeface="Calibri"/>
              </a:rPr>
              <a:t>  </a:t>
            </a:r>
            <a:r>
              <a:rPr sz="2400" b="1" dirty="0">
                <a:solidFill>
                  <a:srgbClr val="F87084"/>
                </a:solidFill>
                <a:latin typeface="Calibri"/>
                <a:cs typeface="Calibri"/>
              </a:rPr>
              <a:t>1993</a:t>
            </a:r>
            <a:r>
              <a:rPr sz="2400" dirty="0">
                <a:latin typeface="Calibri"/>
                <a:cs typeface="Calibri"/>
              </a:rPr>
              <a:t>'te</a:t>
            </a:r>
            <a:r>
              <a:rPr sz="2400" spc="75" dirty="0">
                <a:latin typeface="Calibri"/>
                <a:cs typeface="Calibri"/>
              </a:rPr>
              <a:t>  </a:t>
            </a:r>
            <a:r>
              <a:rPr sz="2400" dirty="0">
                <a:latin typeface="Calibri"/>
                <a:cs typeface="Calibri"/>
              </a:rPr>
              <a:t>PTT'den</a:t>
            </a:r>
            <a:r>
              <a:rPr sz="2400" spc="65" dirty="0">
                <a:latin typeface="Calibri"/>
                <a:cs typeface="Calibri"/>
              </a:rPr>
              <a:t>  </a:t>
            </a:r>
            <a:r>
              <a:rPr sz="2400" spc="-10" dirty="0">
                <a:latin typeface="Calibri"/>
                <a:cs typeface="Calibri"/>
              </a:rPr>
              <a:t>sağlanan </a:t>
            </a:r>
            <a:r>
              <a:rPr sz="2400" dirty="0">
                <a:latin typeface="Calibri"/>
                <a:cs typeface="Calibri"/>
              </a:rPr>
              <a:t>64Kbps</a:t>
            </a:r>
            <a:r>
              <a:rPr sz="2400" spc="5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kapasiteli</a:t>
            </a:r>
            <a:r>
              <a:rPr sz="2400" spc="58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hat</a:t>
            </a:r>
            <a:r>
              <a:rPr sz="2400" spc="5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kullanılarak,</a:t>
            </a:r>
            <a:r>
              <a:rPr sz="2400" spc="565" dirty="0"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F87084"/>
                </a:solidFill>
                <a:latin typeface="Calibri"/>
                <a:cs typeface="Calibri"/>
              </a:rPr>
              <a:t>ODTÜ</a:t>
            </a:r>
            <a:r>
              <a:rPr sz="2400" dirty="0">
                <a:latin typeface="Calibri"/>
                <a:cs typeface="Calibri"/>
              </a:rPr>
              <a:t>'den</a:t>
            </a:r>
            <a:r>
              <a:rPr sz="2400" spc="5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ABD'de</a:t>
            </a:r>
            <a:r>
              <a:rPr sz="2400" spc="58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bulunan</a:t>
            </a:r>
            <a:r>
              <a:rPr sz="2400" spc="57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NSFNet </a:t>
            </a:r>
            <a:r>
              <a:rPr sz="2400" dirty="0">
                <a:latin typeface="Calibri"/>
                <a:cs typeface="Calibri"/>
              </a:rPr>
              <a:t>(National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Science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Foundation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Network)'e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bağlanılarak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gerçekleştirildi.</a:t>
            </a:r>
            <a:endParaRPr sz="2400" dirty="0">
              <a:latin typeface="Calibri"/>
              <a:cs typeface="Calibri"/>
            </a:endParaRPr>
          </a:p>
          <a:p>
            <a:pPr marL="355600" marR="5715" indent="-342900" algn="just">
              <a:lnSpc>
                <a:spcPct val="120000"/>
              </a:lnSpc>
              <a:spcBef>
                <a:spcPts val="2005"/>
              </a:spcBef>
              <a:buClr>
                <a:srgbClr val="5B9BD4"/>
              </a:buClr>
              <a:buSzPct val="79166"/>
              <a:buFont typeface="Wingdings"/>
              <a:buChar char=""/>
              <a:tabLst>
                <a:tab pos="355600" algn="l"/>
              </a:tabLst>
            </a:pPr>
            <a:r>
              <a:rPr sz="2400" dirty="0">
                <a:latin typeface="Calibri"/>
                <a:cs typeface="Calibri"/>
              </a:rPr>
              <a:t>Haziran</a:t>
            </a:r>
            <a:r>
              <a:rPr sz="2400" spc="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1996</a:t>
            </a:r>
            <a:r>
              <a:rPr sz="2400" spc="8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tarihinde</a:t>
            </a:r>
            <a:r>
              <a:rPr sz="2400" spc="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TÜBİTAK</a:t>
            </a:r>
            <a:r>
              <a:rPr sz="2400" spc="9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bünyesinde</a:t>
            </a:r>
            <a:r>
              <a:rPr sz="2400" spc="80" dirty="0"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F87084"/>
                </a:solidFill>
                <a:latin typeface="Calibri"/>
                <a:cs typeface="Calibri"/>
              </a:rPr>
              <a:t>Ulusal</a:t>
            </a:r>
            <a:r>
              <a:rPr sz="2400" b="1" spc="80" dirty="0">
                <a:solidFill>
                  <a:srgbClr val="F87084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F87084"/>
                </a:solidFill>
                <a:latin typeface="Calibri"/>
                <a:cs typeface="Calibri"/>
              </a:rPr>
              <a:t>Akademik</a:t>
            </a:r>
            <a:r>
              <a:rPr sz="2400" b="1" spc="80" dirty="0">
                <a:solidFill>
                  <a:srgbClr val="F87084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F87084"/>
                </a:solidFill>
                <a:latin typeface="Calibri"/>
                <a:cs typeface="Calibri"/>
              </a:rPr>
              <a:t>Ağ</a:t>
            </a:r>
            <a:r>
              <a:rPr sz="2400" b="1" spc="75" dirty="0">
                <a:solidFill>
                  <a:srgbClr val="F87084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F87084"/>
                </a:solidFill>
                <a:latin typeface="Calibri"/>
                <a:cs typeface="Calibri"/>
              </a:rPr>
              <a:t>ve</a:t>
            </a:r>
            <a:r>
              <a:rPr sz="2400" b="1" spc="90" dirty="0">
                <a:solidFill>
                  <a:srgbClr val="F87084"/>
                </a:solidFill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rgbClr val="F87084"/>
                </a:solidFill>
                <a:latin typeface="Calibri"/>
                <a:cs typeface="Calibri"/>
              </a:rPr>
              <a:t>Bilgi </a:t>
            </a:r>
            <a:r>
              <a:rPr sz="2400" b="1" dirty="0">
                <a:solidFill>
                  <a:srgbClr val="F87084"/>
                </a:solidFill>
                <a:latin typeface="Calibri"/>
                <a:cs typeface="Calibri"/>
              </a:rPr>
              <a:t>Merkezi</a:t>
            </a:r>
            <a:r>
              <a:rPr sz="2400" b="1" spc="465" dirty="0">
                <a:solidFill>
                  <a:srgbClr val="F87084"/>
                </a:solidFill>
                <a:latin typeface="Calibri"/>
                <a:cs typeface="Calibri"/>
              </a:rPr>
              <a:t>     </a:t>
            </a:r>
            <a:r>
              <a:rPr sz="2400" b="1" dirty="0">
                <a:solidFill>
                  <a:srgbClr val="F87084"/>
                </a:solidFill>
                <a:latin typeface="Calibri"/>
                <a:cs typeface="Calibri"/>
              </a:rPr>
              <a:t>(ULAKBİM)</a:t>
            </a:r>
            <a:r>
              <a:rPr sz="2400" b="1" spc="470" dirty="0">
                <a:solidFill>
                  <a:srgbClr val="F87084"/>
                </a:solidFill>
                <a:latin typeface="Calibri"/>
                <a:cs typeface="Calibri"/>
              </a:rPr>
              <a:t>     </a:t>
            </a:r>
            <a:r>
              <a:rPr sz="2400" dirty="0">
                <a:latin typeface="Calibri"/>
                <a:cs typeface="Calibri"/>
              </a:rPr>
              <a:t>adıyla</a:t>
            </a:r>
            <a:r>
              <a:rPr sz="2400" spc="475" dirty="0">
                <a:latin typeface="Calibri"/>
                <a:cs typeface="Calibri"/>
              </a:rPr>
              <a:t>     </a:t>
            </a:r>
            <a:r>
              <a:rPr sz="2400" dirty="0">
                <a:latin typeface="Calibri"/>
                <a:cs typeface="Calibri"/>
              </a:rPr>
              <a:t>bir</a:t>
            </a:r>
            <a:r>
              <a:rPr sz="2400" spc="470" dirty="0">
                <a:latin typeface="Calibri"/>
                <a:cs typeface="Calibri"/>
              </a:rPr>
              <a:t>     </a:t>
            </a:r>
            <a:r>
              <a:rPr sz="2400" dirty="0">
                <a:latin typeface="Calibri"/>
                <a:cs typeface="Calibri"/>
              </a:rPr>
              <a:t>merkez</a:t>
            </a:r>
            <a:r>
              <a:rPr sz="2400" spc="465" dirty="0">
                <a:latin typeface="Calibri"/>
                <a:cs typeface="Calibri"/>
              </a:rPr>
              <a:t>     </a:t>
            </a:r>
            <a:r>
              <a:rPr sz="2400" spc="-10" dirty="0">
                <a:latin typeface="Calibri"/>
                <a:cs typeface="Calibri"/>
              </a:rPr>
              <a:t>kurulmuştur (</a:t>
            </a:r>
            <a:r>
              <a:rPr sz="2400" u="sng" spc="-10" dirty="0">
                <a:solidFill>
                  <a:srgbClr val="B87669"/>
                </a:solidFill>
                <a:uFill>
                  <a:solidFill>
                    <a:srgbClr val="B87669"/>
                  </a:solidFill>
                </a:uFill>
                <a:latin typeface="Calibri"/>
                <a:cs typeface="Calibri"/>
                <a:hlinkClick r:id="rId2"/>
              </a:rPr>
              <a:t>http://www.ulakbim.gov.tr/</a:t>
            </a:r>
            <a:r>
              <a:rPr sz="2400" spc="-10" dirty="0">
                <a:latin typeface="Calibri"/>
                <a:cs typeface="Calibri"/>
              </a:rPr>
              <a:t>).</a:t>
            </a:r>
            <a:endParaRPr sz="2400" dirty="0">
              <a:latin typeface="Calibri"/>
              <a:cs typeface="Calibri"/>
            </a:endParaRPr>
          </a:p>
          <a:p>
            <a:pPr marL="355600" marR="5080" indent="-342900" algn="just">
              <a:lnSpc>
                <a:spcPct val="120000"/>
              </a:lnSpc>
              <a:spcBef>
                <a:spcPts val="1995"/>
              </a:spcBef>
              <a:buClr>
                <a:srgbClr val="5B9BD4"/>
              </a:buClr>
              <a:buSzPct val="79166"/>
              <a:buFont typeface="Wingdings"/>
              <a:buChar char=""/>
              <a:tabLst>
                <a:tab pos="355600" algn="l"/>
              </a:tabLst>
            </a:pPr>
            <a:r>
              <a:rPr sz="2400" dirty="0">
                <a:latin typeface="Calibri"/>
                <a:cs typeface="Calibri"/>
              </a:rPr>
              <a:t>ULAKBİM’in</a:t>
            </a:r>
            <a:r>
              <a:rPr sz="2400" spc="145" dirty="0">
                <a:latin typeface="Calibri"/>
                <a:cs typeface="Calibri"/>
              </a:rPr>
              <a:t>  </a:t>
            </a:r>
            <a:r>
              <a:rPr sz="2400" dirty="0">
                <a:latin typeface="Calibri"/>
                <a:cs typeface="Calibri"/>
              </a:rPr>
              <a:t>temel</a:t>
            </a:r>
            <a:r>
              <a:rPr sz="2400" spc="135" dirty="0">
                <a:latin typeface="Calibri"/>
                <a:cs typeface="Calibri"/>
              </a:rPr>
              <a:t>  </a:t>
            </a:r>
            <a:r>
              <a:rPr sz="2400" dirty="0">
                <a:latin typeface="Calibri"/>
                <a:cs typeface="Calibri"/>
              </a:rPr>
              <a:t>görevlerinden</a:t>
            </a:r>
            <a:r>
              <a:rPr sz="2400" spc="145" dirty="0">
                <a:latin typeface="Calibri"/>
                <a:cs typeface="Calibri"/>
              </a:rPr>
              <a:t>  </a:t>
            </a:r>
            <a:r>
              <a:rPr sz="2400" dirty="0">
                <a:latin typeface="Calibri"/>
                <a:cs typeface="Calibri"/>
              </a:rPr>
              <a:t>biri</a:t>
            </a:r>
            <a:r>
              <a:rPr sz="2400" spc="140" dirty="0">
                <a:latin typeface="Calibri"/>
                <a:cs typeface="Calibri"/>
              </a:rPr>
              <a:t>  </a:t>
            </a:r>
            <a:r>
              <a:rPr sz="2400" dirty="0">
                <a:latin typeface="Calibri"/>
                <a:cs typeface="Calibri"/>
              </a:rPr>
              <a:t>en</a:t>
            </a:r>
            <a:r>
              <a:rPr sz="2400" spc="135" dirty="0">
                <a:latin typeface="Calibri"/>
                <a:cs typeface="Calibri"/>
              </a:rPr>
              <a:t>  </a:t>
            </a:r>
            <a:r>
              <a:rPr sz="2400" dirty="0">
                <a:latin typeface="Calibri"/>
                <a:cs typeface="Calibri"/>
              </a:rPr>
              <a:t>yeni</a:t>
            </a:r>
            <a:r>
              <a:rPr sz="2400" spc="140" dirty="0">
                <a:latin typeface="Calibri"/>
                <a:cs typeface="Calibri"/>
              </a:rPr>
              <a:t>  </a:t>
            </a:r>
            <a:r>
              <a:rPr sz="2400" dirty="0">
                <a:latin typeface="Calibri"/>
                <a:cs typeface="Calibri"/>
              </a:rPr>
              <a:t>teknolojileri</a:t>
            </a:r>
            <a:r>
              <a:rPr sz="2400" spc="130" dirty="0">
                <a:latin typeface="Calibri"/>
                <a:cs typeface="Calibri"/>
              </a:rPr>
              <a:t>  </a:t>
            </a:r>
            <a:r>
              <a:rPr sz="2400" spc="-10" dirty="0">
                <a:latin typeface="Calibri"/>
                <a:cs typeface="Calibri"/>
              </a:rPr>
              <a:t>kullanarak Türkiye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çapında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tüm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eğitim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ve araştırma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kuruluşlarını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birbirine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bağlayacak </a:t>
            </a:r>
            <a:r>
              <a:rPr sz="2400" b="1" dirty="0">
                <a:solidFill>
                  <a:srgbClr val="F87084"/>
                </a:solidFill>
                <a:latin typeface="Calibri"/>
                <a:cs typeface="Calibri"/>
              </a:rPr>
              <a:t>Ulusal</a:t>
            </a:r>
            <a:r>
              <a:rPr sz="2400" b="1" spc="195" dirty="0">
                <a:solidFill>
                  <a:srgbClr val="F87084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F87084"/>
                </a:solidFill>
                <a:latin typeface="Calibri"/>
                <a:cs typeface="Calibri"/>
              </a:rPr>
              <a:t>Akademik</a:t>
            </a:r>
            <a:r>
              <a:rPr sz="2400" b="1" spc="195" dirty="0">
                <a:solidFill>
                  <a:srgbClr val="F87084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F87084"/>
                </a:solidFill>
                <a:latin typeface="Calibri"/>
                <a:cs typeface="Calibri"/>
              </a:rPr>
              <a:t>Ağ</a:t>
            </a:r>
            <a:r>
              <a:rPr sz="2400" b="1" spc="200" dirty="0">
                <a:solidFill>
                  <a:srgbClr val="F87084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F87084"/>
                </a:solidFill>
                <a:latin typeface="Calibri"/>
                <a:cs typeface="Calibri"/>
              </a:rPr>
              <a:t>(ULAKNET)</a:t>
            </a:r>
            <a:r>
              <a:rPr sz="2400" b="1" spc="195" dirty="0">
                <a:solidFill>
                  <a:srgbClr val="F87084"/>
                </a:solidFill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adıyla</a:t>
            </a:r>
            <a:r>
              <a:rPr sz="2400" spc="20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hızlı</a:t>
            </a:r>
            <a:r>
              <a:rPr sz="2400" spc="18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bir</a:t>
            </a:r>
            <a:r>
              <a:rPr sz="2400" spc="19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iletişim</a:t>
            </a:r>
            <a:r>
              <a:rPr sz="2400" spc="19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ağı</a:t>
            </a:r>
            <a:r>
              <a:rPr sz="2400" spc="18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kurmak</a:t>
            </a:r>
            <a:r>
              <a:rPr sz="2400" spc="18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ve</a:t>
            </a:r>
            <a:r>
              <a:rPr sz="2400" spc="21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bu </a:t>
            </a:r>
            <a:r>
              <a:rPr sz="2400" dirty="0">
                <a:latin typeface="Calibri"/>
                <a:cs typeface="Calibri"/>
              </a:rPr>
              <a:t>ağ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aracılığı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ile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bilgi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hizmetleri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vermektir.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19393" y="5904382"/>
            <a:ext cx="194945" cy="71310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r>
              <a:rPr sz="1200" spc="-10" dirty="0">
                <a:solidFill>
                  <a:srgbClr val="FFFFFF"/>
                </a:solidFill>
                <a:latin typeface="Times New Roman"/>
                <a:cs typeface="Times New Roman"/>
              </a:rPr>
              <a:t>22.09.2025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09091" y="170179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5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7" name="Metin kutusu 5">
            <a:extLst>
              <a:ext uri="{FF2B5EF4-FFF2-40B4-BE49-F238E27FC236}">
                <a16:creationId xmlns:a16="http://schemas.microsoft.com/office/drawing/2014/main" id="{DB5140C7-DD1E-6220-9265-C7146482736F}"/>
              </a:ext>
            </a:extLst>
          </p:cNvPr>
          <p:cNvSpPr txBox="1"/>
          <p:nvPr/>
        </p:nvSpPr>
        <p:spPr>
          <a:xfrm rot="5400000">
            <a:off x="-969035" y="3036957"/>
            <a:ext cx="2971800" cy="707886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kern="0"/>
            </a:defPPr>
          </a:lstStyle>
          <a:p>
            <a:pPr algn="ctr"/>
            <a:r>
              <a:rPr lang="en-US" sz="4000" b="1" dirty="0">
                <a:solidFill>
                  <a:schemeClr val="bg1"/>
                </a:solidFill>
              </a:rPr>
              <a:t>˗ˏˋ ★ ˎˊ˗</a:t>
            </a:r>
            <a:endParaRPr lang="tr-TR" sz="40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27556" y="669493"/>
            <a:ext cx="22669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05" dirty="0">
                <a:solidFill>
                  <a:srgbClr val="F88556"/>
                </a:solidFill>
                <a:latin typeface="Lucida Sans Unicode"/>
                <a:cs typeface="Lucida Sans Unicode"/>
              </a:rPr>
              <a:t>◤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325372" y="718261"/>
            <a:ext cx="983869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4541520" algn="l"/>
              </a:tabLst>
            </a:pPr>
            <a:r>
              <a:rPr b="0" u="heavy" dirty="0">
                <a:uFill>
                  <a:solidFill>
                    <a:srgbClr val="F88556"/>
                  </a:solidFill>
                </a:uFill>
                <a:latin typeface="Times New Roman"/>
                <a:cs typeface="Times New Roman"/>
              </a:rPr>
              <a:t>	</a:t>
            </a:r>
            <a:r>
              <a:rPr u="heavy" dirty="0">
                <a:uFill>
                  <a:solidFill>
                    <a:srgbClr val="F88556"/>
                  </a:solidFill>
                </a:uFill>
              </a:rPr>
              <a:t>Kötü</a:t>
            </a:r>
            <a:r>
              <a:rPr u="heavy" spc="-65" dirty="0">
                <a:uFill>
                  <a:solidFill>
                    <a:srgbClr val="F88556"/>
                  </a:solidFill>
                </a:uFill>
              </a:rPr>
              <a:t> </a:t>
            </a:r>
            <a:r>
              <a:rPr u="heavy" dirty="0">
                <a:uFill>
                  <a:solidFill>
                    <a:srgbClr val="F88556"/>
                  </a:solidFill>
                </a:uFill>
              </a:rPr>
              <a:t>Amaçlı</a:t>
            </a:r>
            <a:r>
              <a:rPr u="heavy" spc="-75" dirty="0">
                <a:uFill>
                  <a:solidFill>
                    <a:srgbClr val="F88556"/>
                  </a:solidFill>
                </a:uFill>
              </a:rPr>
              <a:t> </a:t>
            </a:r>
            <a:r>
              <a:rPr u="heavy" spc="-10" dirty="0">
                <a:uFill>
                  <a:solidFill>
                    <a:srgbClr val="F88556"/>
                  </a:solidFill>
                </a:uFill>
              </a:rPr>
              <a:t>Yazılımlar 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487805" y="1562861"/>
            <a:ext cx="84258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3675" indent="-180975">
              <a:lnSpc>
                <a:spcPct val="100000"/>
              </a:lnSpc>
              <a:spcBef>
                <a:spcPts val="100"/>
              </a:spcBef>
              <a:buClr>
                <a:srgbClr val="5B9BD4"/>
              </a:buClr>
              <a:buSzPct val="79166"/>
              <a:buFont typeface="Corbel"/>
              <a:buChar char="•"/>
              <a:tabLst>
                <a:tab pos="193675" algn="l"/>
                <a:tab pos="1114425" algn="l"/>
                <a:tab pos="2472690" algn="l"/>
                <a:tab pos="4420235" algn="l"/>
                <a:tab pos="5798185" algn="l"/>
                <a:tab pos="6892290" algn="l"/>
                <a:tab pos="8129905" algn="l"/>
              </a:tabLst>
            </a:pPr>
            <a:r>
              <a:rPr sz="2400" b="1" i="1" spc="-10" dirty="0">
                <a:solidFill>
                  <a:srgbClr val="F88556"/>
                </a:solidFill>
                <a:latin typeface="Calibri"/>
                <a:cs typeface="Calibri"/>
              </a:rPr>
              <a:t>Virüs</a:t>
            </a:r>
            <a:r>
              <a:rPr sz="2400" spc="-10" dirty="0">
                <a:latin typeface="Calibri"/>
                <a:cs typeface="Calibri"/>
              </a:rPr>
              <a:t>:</a:t>
            </a:r>
            <a:r>
              <a:rPr sz="2400" dirty="0">
                <a:latin typeface="Calibri"/>
                <a:cs typeface="Calibri"/>
              </a:rPr>
              <a:t>	</a:t>
            </a:r>
            <a:r>
              <a:rPr sz="2400" spc="-10" dirty="0">
                <a:latin typeface="Calibri"/>
                <a:cs typeface="Calibri"/>
              </a:rPr>
              <a:t>Bilgisayar</a:t>
            </a:r>
            <a:r>
              <a:rPr sz="2400" dirty="0">
                <a:latin typeface="Calibri"/>
                <a:cs typeface="Calibri"/>
              </a:rPr>
              <a:t>	</a:t>
            </a:r>
            <a:r>
              <a:rPr sz="2400" spc="-10" dirty="0">
                <a:latin typeface="Calibri"/>
                <a:cs typeface="Calibri"/>
              </a:rPr>
              <a:t>programlarına</a:t>
            </a:r>
            <a:r>
              <a:rPr sz="2400" dirty="0">
                <a:latin typeface="Calibri"/>
                <a:cs typeface="Calibri"/>
              </a:rPr>
              <a:t>	</a:t>
            </a:r>
            <a:r>
              <a:rPr sz="2400" spc="-10" dirty="0">
                <a:latin typeface="Calibri"/>
                <a:cs typeface="Calibri"/>
              </a:rPr>
              <a:t>bulaşarak</a:t>
            </a:r>
            <a:r>
              <a:rPr sz="2400" dirty="0">
                <a:latin typeface="Calibri"/>
                <a:cs typeface="Calibri"/>
              </a:rPr>
              <a:t>	</a:t>
            </a:r>
            <a:r>
              <a:rPr sz="2400" spc="-10" dirty="0">
                <a:latin typeface="Calibri"/>
                <a:cs typeface="Calibri"/>
              </a:rPr>
              <a:t>kendini</a:t>
            </a:r>
            <a:r>
              <a:rPr sz="2400" dirty="0">
                <a:latin typeface="Calibri"/>
                <a:cs typeface="Calibri"/>
              </a:rPr>
              <a:t>	</a:t>
            </a:r>
            <a:r>
              <a:rPr sz="2400" spc="-10" dirty="0">
                <a:latin typeface="Calibri"/>
                <a:cs typeface="Calibri"/>
              </a:rPr>
              <a:t>çoğaltan</a:t>
            </a:r>
            <a:r>
              <a:rPr sz="2400" dirty="0">
                <a:latin typeface="Calibri"/>
                <a:cs typeface="Calibri"/>
              </a:rPr>
              <a:t>	</a:t>
            </a:r>
            <a:r>
              <a:rPr sz="2400" spc="-25" dirty="0">
                <a:latin typeface="Calibri"/>
                <a:cs typeface="Calibri"/>
              </a:rPr>
              <a:t>ve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87805" y="1788668"/>
            <a:ext cx="8431530" cy="2858770"/>
          </a:xfrm>
          <a:prstGeom prst="rect">
            <a:avLst/>
          </a:prstGeom>
        </p:spPr>
        <p:txBody>
          <a:bodyPr vert="horz" wrap="square" lIns="0" tIns="189230" rIns="0" bIns="0" rtlCol="0">
            <a:spAutoFit/>
          </a:bodyPr>
          <a:lstStyle/>
          <a:p>
            <a:pPr marL="195580" algn="just">
              <a:lnSpc>
                <a:spcPct val="100000"/>
              </a:lnSpc>
              <a:spcBef>
                <a:spcPts val="1490"/>
              </a:spcBef>
            </a:pPr>
            <a:r>
              <a:rPr sz="2400" dirty="0">
                <a:latin typeface="Calibri"/>
                <a:cs typeface="Calibri"/>
              </a:rPr>
              <a:t>sistemde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zarara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yol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açan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kötü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amaçlı</a:t>
            </a:r>
            <a:r>
              <a:rPr sz="2400" spc="-9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yazılımdır.</a:t>
            </a:r>
            <a:endParaRPr sz="2400">
              <a:latin typeface="Calibri"/>
              <a:cs typeface="Calibri"/>
            </a:endParaRPr>
          </a:p>
          <a:p>
            <a:pPr marL="193675" marR="6350" indent="-180975" algn="just">
              <a:lnSpc>
                <a:spcPct val="110000"/>
              </a:lnSpc>
              <a:spcBef>
                <a:spcPts val="1105"/>
              </a:spcBef>
              <a:buClr>
                <a:srgbClr val="5B9BD4"/>
              </a:buClr>
              <a:buSzPct val="79166"/>
              <a:buFont typeface="Corbel"/>
              <a:buChar char="•"/>
              <a:tabLst>
                <a:tab pos="195580" algn="l"/>
              </a:tabLst>
            </a:pPr>
            <a:r>
              <a:rPr sz="2400" b="1" i="1" dirty="0">
                <a:solidFill>
                  <a:srgbClr val="F88556"/>
                </a:solidFill>
                <a:latin typeface="Calibri"/>
                <a:cs typeface="Calibri"/>
              </a:rPr>
              <a:t>Solucan</a:t>
            </a:r>
            <a:r>
              <a:rPr sz="2400" b="1" i="1" spc="-30" dirty="0">
                <a:solidFill>
                  <a:srgbClr val="F88556"/>
                </a:solidFill>
                <a:latin typeface="Calibri"/>
                <a:cs typeface="Calibri"/>
              </a:rPr>
              <a:t> </a:t>
            </a:r>
            <a:r>
              <a:rPr sz="2400" b="1" i="1" dirty="0">
                <a:solidFill>
                  <a:srgbClr val="F88556"/>
                </a:solidFill>
                <a:latin typeface="Calibri"/>
                <a:cs typeface="Calibri"/>
              </a:rPr>
              <a:t>(Worm)</a:t>
            </a:r>
            <a:r>
              <a:rPr sz="2400" dirty="0">
                <a:latin typeface="Calibri"/>
                <a:cs typeface="Calibri"/>
              </a:rPr>
              <a:t>: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Bilgisayar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ağı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içinde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hızla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yayılarak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kendi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kendine 	</a:t>
            </a:r>
            <a:r>
              <a:rPr sz="2400" dirty="0">
                <a:latin typeface="Calibri"/>
                <a:cs typeface="Calibri"/>
              </a:rPr>
              <a:t>çoğalan,</a:t>
            </a:r>
            <a:r>
              <a:rPr sz="2400" spc="4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sistemi</a:t>
            </a:r>
            <a:r>
              <a:rPr sz="2400" spc="459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yavaşlatan</a:t>
            </a:r>
            <a:r>
              <a:rPr sz="2400" spc="4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ve</a:t>
            </a:r>
            <a:r>
              <a:rPr sz="2400" spc="4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dosyalara</a:t>
            </a:r>
            <a:r>
              <a:rPr sz="2400" spc="459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zarar</a:t>
            </a:r>
            <a:r>
              <a:rPr sz="2400" spc="4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veren</a:t>
            </a:r>
            <a:r>
              <a:rPr sz="2400" spc="4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zararlı</a:t>
            </a:r>
            <a:r>
              <a:rPr sz="2400" spc="46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bir 	</a:t>
            </a:r>
            <a:r>
              <a:rPr sz="2400" spc="-10" dirty="0">
                <a:latin typeface="Calibri"/>
                <a:cs typeface="Calibri"/>
              </a:rPr>
              <a:t>yazılımdır.</a:t>
            </a:r>
            <a:endParaRPr sz="2400">
              <a:latin typeface="Calibri"/>
              <a:cs typeface="Calibri"/>
            </a:endParaRPr>
          </a:p>
          <a:p>
            <a:pPr marL="193675" marR="5080" indent="-180975" algn="just">
              <a:lnSpc>
                <a:spcPct val="110000"/>
              </a:lnSpc>
              <a:spcBef>
                <a:spcPts val="1090"/>
              </a:spcBef>
              <a:buClr>
                <a:srgbClr val="5B9BD4"/>
              </a:buClr>
              <a:buSzPct val="79166"/>
              <a:buFont typeface="Corbel"/>
              <a:buChar char="•"/>
              <a:tabLst>
                <a:tab pos="195580" algn="l"/>
              </a:tabLst>
            </a:pPr>
            <a:r>
              <a:rPr sz="2400" b="1" i="1" dirty="0">
                <a:solidFill>
                  <a:srgbClr val="F88556"/>
                </a:solidFill>
                <a:latin typeface="Calibri"/>
                <a:cs typeface="Calibri"/>
              </a:rPr>
              <a:t>Truva</a:t>
            </a:r>
            <a:r>
              <a:rPr sz="2400" b="1" i="1" spc="220" dirty="0">
                <a:solidFill>
                  <a:srgbClr val="F88556"/>
                </a:solidFill>
                <a:latin typeface="Calibri"/>
                <a:cs typeface="Calibri"/>
              </a:rPr>
              <a:t> </a:t>
            </a:r>
            <a:r>
              <a:rPr sz="2400" b="1" i="1" dirty="0">
                <a:solidFill>
                  <a:srgbClr val="F88556"/>
                </a:solidFill>
                <a:latin typeface="Calibri"/>
                <a:cs typeface="Calibri"/>
              </a:rPr>
              <a:t>Atı</a:t>
            </a:r>
            <a:r>
              <a:rPr sz="2400" b="1" i="1" spc="210" dirty="0">
                <a:solidFill>
                  <a:srgbClr val="F88556"/>
                </a:solidFill>
                <a:latin typeface="Calibri"/>
                <a:cs typeface="Calibri"/>
              </a:rPr>
              <a:t> </a:t>
            </a:r>
            <a:r>
              <a:rPr sz="2400" b="1" i="1" dirty="0">
                <a:solidFill>
                  <a:srgbClr val="F88556"/>
                </a:solidFill>
                <a:latin typeface="Calibri"/>
                <a:cs typeface="Calibri"/>
              </a:rPr>
              <a:t>(Trojan)</a:t>
            </a:r>
            <a:r>
              <a:rPr sz="2400" dirty="0">
                <a:latin typeface="Calibri"/>
                <a:cs typeface="Calibri"/>
              </a:rPr>
              <a:t>:</a:t>
            </a:r>
            <a:r>
              <a:rPr sz="2400" spc="2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Faydalı</a:t>
            </a:r>
            <a:r>
              <a:rPr sz="2400" spc="2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gibi</a:t>
            </a:r>
            <a:r>
              <a:rPr sz="2400" spc="204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görünen</a:t>
            </a:r>
            <a:r>
              <a:rPr sz="2400" spc="2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ancak</a:t>
            </a:r>
            <a:r>
              <a:rPr sz="2400" spc="204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bilgisayara</a:t>
            </a:r>
            <a:r>
              <a:rPr sz="2400" spc="22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sızarak 	</a:t>
            </a:r>
            <a:r>
              <a:rPr sz="2400" dirty="0">
                <a:latin typeface="Calibri"/>
                <a:cs typeface="Calibri"/>
              </a:rPr>
              <a:t>gizlice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zararlı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eylemler</a:t>
            </a:r>
            <a:r>
              <a:rPr sz="2400" spc="-9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yapan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kötü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amaçlı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yazılımdır.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87805" y="4799203"/>
            <a:ext cx="84321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3675" indent="-180975">
              <a:lnSpc>
                <a:spcPct val="100000"/>
              </a:lnSpc>
              <a:spcBef>
                <a:spcPts val="100"/>
              </a:spcBef>
              <a:buClr>
                <a:srgbClr val="5B9BD4"/>
              </a:buClr>
              <a:buSzPct val="79166"/>
              <a:buFont typeface="Corbel"/>
              <a:buChar char="•"/>
              <a:tabLst>
                <a:tab pos="193675" algn="l"/>
                <a:tab pos="1059180" algn="l"/>
                <a:tab pos="2216150" algn="l"/>
                <a:tab pos="4344035" algn="l"/>
                <a:tab pos="5845175" algn="l"/>
                <a:tab pos="7166609" algn="l"/>
              </a:tabLst>
            </a:pPr>
            <a:r>
              <a:rPr sz="2400" b="1" i="1" spc="-10" dirty="0">
                <a:solidFill>
                  <a:srgbClr val="F88556"/>
                </a:solidFill>
                <a:latin typeface="Calibri"/>
                <a:cs typeface="Calibri"/>
              </a:rPr>
              <a:t>Fidye</a:t>
            </a:r>
            <a:r>
              <a:rPr sz="2400" b="1" i="1" dirty="0">
                <a:solidFill>
                  <a:srgbClr val="F88556"/>
                </a:solidFill>
                <a:latin typeface="Calibri"/>
                <a:cs typeface="Calibri"/>
              </a:rPr>
              <a:t>	</a:t>
            </a:r>
            <a:r>
              <a:rPr sz="2400" b="1" i="1" spc="-10" dirty="0">
                <a:solidFill>
                  <a:srgbClr val="F88556"/>
                </a:solidFill>
                <a:latin typeface="Calibri"/>
                <a:cs typeface="Calibri"/>
              </a:rPr>
              <a:t>Yazılımı</a:t>
            </a:r>
            <a:r>
              <a:rPr sz="2400" b="1" i="1" dirty="0">
                <a:solidFill>
                  <a:srgbClr val="F88556"/>
                </a:solidFill>
                <a:latin typeface="Calibri"/>
                <a:cs typeface="Calibri"/>
              </a:rPr>
              <a:t>	</a:t>
            </a:r>
            <a:r>
              <a:rPr sz="2400" b="1" i="1" spc="-10" dirty="0">
                <a:solidFill>
                  <a:srgbClr val="F88556"/>
                </a:solidFill>
                <a:latin typeface="Calibri"/>
                <a:cs typeface="Calibri"/>
              </a:rPr>
              <a:t>(Ransomware)</a:t>
            </a:r>
            <a:r>
              <a:rPr sz="2400" spc="-10" dirty="0">
                <a:latin typeface="Calibri"/>
                <a:cs typeface="Calibri"/>
              </a:rPr>
              <a:t>:</a:t>
            </a:r>
            <a:r>
              <a:rPr sz="2400" dirty="0">
                <a:latin typeface="Calibri"/>
                <a:cs typeface="Calibri"/>
              </a:rPr>
              <a:t>	</a:t>
            </a:r>
            <a:r>
              <a:rPr sz="2400" spc="-10" dirty="0">
                <a:latin typeface="Calibri"/>
                <a:cs typeface="Calibri"/>
              </a:rPr>
              <a:t>Verilerinizi</a:t>
            </a:r>
            <a:r>
              <a:rPr sz="2400" dirty="0">
                <a:latin typeface="Calibri"/>
                <a:cs typeface="Calibri"/>
              </a:rPr>
              <a:t>	</a:t>
            </a:r>
            <a:r>
              <a:rPr sz="2400" spc="-10" dirty="0">
                <a:latin typeface="Calibri"/>
                <a:cs typeface="Calibri"/>
              </a:rPr>
              <a:t>şifreleyip</a:t>
            </a:r>
            <a:r>
              <a:rPr sz="2400" dirty="0">
                <a:latin typeface="Calibri"/>
                <a:cs typeface="Calibri"/>
              </a:rPr>
              <a:t>	</a:t>
            </a:r>
            <a:r>
              <a:rPr sz="2400" spc="-10" dirty="0">
                <a:latin typeface="Calibri"/>
                <a:cs typeface="Calibri"/>
              </a:rPr>
              <a:t>erişiminizi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487805" y="5025261"/>
            <a:ext cx="8428990" cy="1513205"/>
          </a:xfrm>
          <a:prstGeom prst="rect">
            <a:avLst/>
          </a:prstGeom>
        </p:spPr>
        <p:txBody>
          <a:bodyPr vert="horz" wrap="square" lIns="0" tIns="188595" rIns="0" bIns="0" rtlCol="0">
            <a:spAutoFit/>
          </a:bodyPr>
          <a:lstStyle/>
          <a:p>
            <a:pPr marL="195580">
              <a:lnSpc>
                <a:spcPct val="100000"/>
              </a:lnSpc>
              <a:spcBef>
                <a:spcPts val="1485"/>
              </a:spcBef>
            </a:pPr>
            <a:r>
              <a:rPr sz="2400" spc="-10" dirty="0">
                <a:latin typeface="Calibri"/>
                <a:cs typeface="Calibri"/>
              </a:rPr>
              <a:t>engelleyen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ve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çözmek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için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sizden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fidye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isteyen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yazılımdır.</a:t>
            </a:r>
            <a:endParaRPr sz="2400">
              <a:latin typeface="Calibri"/>
              <a:cs typeface="Calibri"/>
            </a:endParaRPr>
          </a:p>
          <a:p>
            <a:pPr marL="193675" indent="-180975">
              <a:lnSpc>
                <a:spcPct val="100000"/>
              </a:lnSpc>
              <a:spcBef>
                <a:spcPts val="1395"/>
              </a:spcBef>
              <a:buClr>
                <a:srgbClr val="5B9BD4"/>
              </a:buClr>
              <a:buSzPct val="79166"/>
              <a:buFont typeface="Corbel"/>
              <a:buChar char="•"/>
              <a:tabLst>
                <a:tab pos="193675" algn="l"/>
                <a:tab pos="1082040" algn="l"/>
                <a:tab pos="2135505" algn="l"/>
                <a:tab pos="3661410" algn="l"/>
                <a:tab pos="5162550" algn="l"/>
                <a:tab pos="6058535" algn="l"/>
                <a:tab pos="7517130" algn="l"/>
              </a:tabLst>
            </a:pPr>
            <a:r>
              <a:rPr sz="2400" b="1" i="1" spc="-10" dirty="0">
                <a:solidFill>
                  <a:srgbClr val="F88556"/>
                </a:solidFill>
                <a:latin typeface="Calibri"/>
                <a:cs typeface="Calibri"/>
              </a:rPr>
              <a:t>Casus</a:t>
            </a:r>
            <a:r>
              <a:rPr sz="2400" b="1" i="1" dirty="0">
                <a:solidFill>
                  <a:srgbClr val="F88556"/>
                </a:solidFill>
                <a:latin typeface="Calibri"/>
                <a:cs typeface="Calibri"/>
              </a:rPr>
              <a:t>	</a:t>
            </a:r>
            <a:r>
              <a:rPr sz="2400" b="1" i="1" spc="-10" dirty="0">
                <a:solidFill>
                  <a:srgbClr val="F88556"/>
                </a:solidFill>
                <a:latin typeface="Calibri"/>
                <a:cs typeface="Calibri"/>
              </a:rPr>
              <a:t>Yazılım</a:t>
            </a:r>
            <a:r>
              <a:rPr sz="2400" b="1" i="1" dirty="0">
                <a:solidFill>
                  <a:srgbClr val="F88556"/>
                </a:solidFill>
                <a:latin typeface="Calibri"/>
                <a:cs typeface="Calibri"/>
              </a:rPr>
              <a:t>	</a:t>
            </a:r>
            <a:r>
              <a:rPr sz="2400" b="1" i="1" spc="-10" dirty="0">
                <a:solidFill>
                  <a:srgbClr val="F88556"/>
                </a:solidFill>
                <a:latin typeface="Calibri"/>
                <a:cs typeface="Calibri"/>
              </a:rPr>
              <a:t>(Spyware)</a:t>
            </a:r>
            <a:r>
              <a:rPr sz="2400" spc="-10" dirty="0">
                <a:latin typeface="Calibri"/>
                <a:cs typeface="Calibri"/>
              </a:rPr>
              <a:t>:</a:t>
            </a:r>
            <a:r>
              <a:rPr sz="2400" dirty="0">
                <a:latin typeface="Calibri"/>
                <a:cs typeface="Calibri"/>
              </a:rPr>
              <a:t>	</a:t>
            </a:r>
            <a:r>
              <a:rPr sz="2400" spc="-10" dirty="0">
                <a:latin typeface="Calibri"/>
                <a:cs typeface="Calibri"/>
              </a:rPr>
              <a:t>Bilgilerinizi</a:t>
            </a:r>
            <a:r>
              <a:rPr sz="2400" dirty="0">
                <a:latin typeface="Calibri"/>
                <a:cs typeface="Calibri"/>
              </a:rPr>
              <a:t>	</a:t>
            </a:r>
            <a:r>
              <a:rPr sz="2400" spc="-10" dirty="0">
                <a:latin typeface="Calibri"/>
                <a:cs typeface="Calibri"/>
              </a:rPr>
              <a:t>izinsiz</a:t>
            </a:r>
            <a:r>
              <a:rPr sz="2400" dirty="0">
                <a:latin typeface="Calibri"/>
                <a:cs typeface="Calibri"/>
              </a:rPr>
              <a:t>	</a:t>
            </a:r>
            <a:r>
              <a:rPr sz="2400" spc="-10" dirty="0">
                <a:latin typeface="Calibri"/>
                <a:cs typeface="Calibri"/>
              </a:rPr>
              <a:t>toplayarak</a:t>
            </a:r>
            <a:r>
              <a:rPr sz="2400" dirty="0">
                <a:latin typeface="Calibri"/>
                <a:cs typeface="Calibri"/>
              </a:rPr>
              <a:t>	</a:t>
            </a:r>
            <a:r>
              <a:rPr sz="2400" spc="-10" dirty="0">
                <a:latin typeface="Calibri"/>
                <a:cs typeface="Calibri"/>
              </a:rPr>
              <a:t>üçüncü</a:t>
            </a:r>
            <a:endParaRPr sz="2400">
              <a:latin typeface="Calibri"/>
              <a:cs typeface="Calibri"/>
            </a:endParaRPr>
          </a:p>
          <a:p>
            <a:pPr marL="195580">
              <a:lnSpc>
                <a:spcPct val="100000"/>
              </a:lnSpc>
              <a:spcBef>
                <a:spcPts val="290"/>
              </a:spcBef>
            </a:pPr>
            <a:r>
              <a:rPr sz="2400" dirty="0">
                <a:latin typeface="Calibri"/>
                <a:cs typeface="Calibri"/>
              </a:rPr>
              <a:t>kişilere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ileten,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gizli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çalışan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bir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yazılımdır.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19393" y="5904382"/>
            <a:ext cx="194945" cy="71310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r>
              <a:rPr sz="1200" spc="-10" dirty="0">
                <a:solidFill>
                  <a:srgbClr val="FFFFFF"/>
                </a:solidFill>
                <a:latin typeface="Times New Roman"/>
                <a:cs typeface="Times New Roman"/>
              </a:rPr>
              <a:t>22.09.2025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82600" y="170179"/>
            <a:ext cx="2787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50</a:t>
            </a:r>
            <a:endParaRPr sz="1800">
              <a:latin typeface="Microsoft Sans Serif"/>
              <a:cs typeface="Microsoft Sans Serif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10021823" y="1464563"/>
            <a:ext cx="1152525" cy="4966970"/>
            <a:chOff x="10021823" y="1464563"/>
            <a:chExt cx="1152525" cy="4966970"/>
          </a:xfrm>
        </p:grpSpPr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021823" y="1464563"/>
              <a:ext cx="931164" cy="931163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160507" y="2564891"/>
              <a:ext cx="729996" cy="719327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130027" y="3553968"/>
              <a:ext cx="713231" cy="749808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130027" y="5664708"/>
              <a:ext cx="790955" cy="766572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130027" y="4613147"/>
              <a:ext cx="1043940" cy="78028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27556" y="669493"/>
            <a:ext cx="22669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05" dirty="0">
                <a:solidFill>
                  <a:srgbClr val="F88556"/>
                </a:solidFill>
                <a:latin typeface="Lucida Sans Unicode"/>
                <a:cs typeface="Lucida Sans Unicode"/>
              </a:rPr>
              <a:t>◤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510664" y="1469034"/>
            <a:ext cx="9521190" cy="491871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469265" indent="-456565">
              <a:lnSpc>
                <a:spcPct val="100000"/>
              </a:lnSpc>
              <a:spcBef>
                <a:spcPts val="700"/>
              </a:spcBef>
              <a:buClr>
                <a:srgbClr val="5B9BD4"/>
              </a:buClr>
              <a:buSzPct val="80357"/>
              <a:buAutoNum type="arabicPeriod"/>
              <a:tabLst>
                <a:tab pos="469265" algn="l"/>
              </a:tabLst>
            </a:pPr>
            <a:r>
              <a:rPr sz="2800" b="1" spc="-10" dirty="0">
                <a:latin typeface="Calibri"/>
                <a:cs typeface="Calibri"/>
              </a:rPr>
              <a:t>İnternet</a:t>
            </a:r>
            <a:endParaRPr sz="2800">
              <a:latin typeface="Calibri"/>
              <a:cs typeface="Calibri"/>
            </a:endParaRPr>
          </a:p>
          <a:p>
            <a:pPr marL="441959" lvl="1" indent="-226695">
              <a:lnSpc>
                <a:spcPct val="100000"/>
              </a:lnSpc>
              <a:spcBef>
                <a:spcPts val="605"/>
              </a:spcBef>
              <a:buClr>
                <a:srgbClr val="5B9BD4"/>
              </a:buClr>
              <a:buSzPct val="76785"/>
              <a:buFont typeface="Wingdings"/>
              <a:buChar char=""/>
              <a:tabLst>
                <a:tab pos="441959" algn="l"/>
              </a:tabLst>
            </a:pPr>
            <a:r>
              <a:rPr sz="2800" dirty="0">
                <a:latin typeface="Calibri"/>
                <a:cs typeface="Calibri"/>
              </a:rPr>
              <a:t>Web</a:t>
            </a:r>
            <a:r>
              <a:rPr sz="2800" spc="-15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siteleri,</a:t>
            </a:r>
            <a:endParaRPr sz="2800">
              <a:latin typeface="Calibri"/>
              <a:cs typeface="Calibri"/>
            </a:endParaRPr>
          </a:p>
          <a:p>
            <a:pPr marL="675005" lvl="2" indent="-182245">
              <a:lnSpc>
                <a:spcPct val="100000"/>
              </a:lnSpc>
              <a:spcBef>
                <a:spcPts val="600"/>
              </a:spcBef>
              <a:buClr>
                <a:srgbClr val="5B9BD4"/>
              </a:buClr>
              <a:buSzPct val="80357"/>
              <a:buFont typeface="Wingdings"/>
              <a:buChar char=""/>
              <a:tabLst>
                <a:tab pos="675005" algn="l"/>
              </a:tabLst>
            </a:pPr>
            <a:r>
              <a:rPr sz="2800" dirty="0">
                <a:latin typeface="Calibri"/>
                <a:cs typeface="Calibri"/>
              </a:rPr>
              <a:t>Güvensiz</a:t>
            </a:r>
            <a:r>
              <a:rPr sz="2800" spc="-114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sitelerde</a:t>
            </a:r>
            <a:r>
              <a:rPr sz="2800" spc="-13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gezinmek</a:t>
            </a:r>
            <a:r>
              <a:rPr sz="2800" spc="-12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veya</a:t>
            </a:r>
            <a:r>
              <a:rPr sz="2800" spc="-12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dosya</a:t>
            </a:r>
            <a:r>
              <a:rPr sz="2800" spc="-11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indirmek,</a:t>
            </a:r>
            <a:r>
              <a:rPr sz="2800" spc="-114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kurmak</a:t>
            </a:r>
            <a:endParaRPr sz="2800">
              <a:latin typeface="Calibri"/>
              <a:cs typeface="Calibri"/>
            </a:endParaRPr>
          </a:p>
          <a:p>
            <a:pPr marL="675005" lvl="2" indent="-182245">
              <a:lnSpc>
                <a:spcPct val="100000"/>
              </a:lnSpc>
              <a:spcBef>
                <a:spcPts val="600"/>
              </a:spcBef>
              <a:buClr>
                <a:srgbClr val="5B9BD4"/>
              </a:buClr>
              <a:buSzPct val="80357"/>
              <a:buFont typeface="Wingdings"/>
              <a:buChar char=""/>
              <a:tabLst>
                <a:tab pos="675005" algn="l"/>
              </a:tabLst>
            </a:pPr>
            <a:r>
              <a:rPr sz="2800" spc="-30" dirty="0">
                <a:latin typeface="Calibri"/>
                <a:cs typeface="Calibri"/>
              </a:rPr>
              <a:t>Tarayıcının</a:t>
            </a:r>
            <a:r>
              <a:rPr sz="2800" spc="-8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güvenlik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seviyesi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yetersizliği</a:t>
            </a:r>
            <a:endParaRPr sz="2800">
              <a:latin typeface="Calibri"/>
              <a:cs typeface="Calibri"/>
            </a:endParaRPr>
          </a:p>
          <a:p>
            <a:pPr marL="675005" lvl="2" indent="-182245">
              <a:lnSpc>
                <a:spcPct val="100000"/>
              </a:lnSpc>
              <a:spcBef>
                <a:spcPts val="600"/>
              </a:spcBef>
              <a:buClr>
                <a:srgbClr val="5B9BD4"/>
              </a:buClr>
              <a:buSzPct val="80357"/>
              <a:buFont typeface="Wingdings"/>
              <a:buChar char=""/>
              <a:tabLst>
                <a:tab pos="675005" algn="l"/>
              </a:tabLst>
            </a:pPr>
            <a:r>
              <a:rPr sz="2800" dirty="0">
                <a:latin typeface="Calibri"/>
                <a:cs typeface="Calibri"/>
              </a:rPr>
              <a:t>Siteye</a:t>
            </a:r>
            <a:r>
              <a:rPr sz="2800" spc="-9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girince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Yeni</a:t>
            </a:r>
            <a:r>
              <a:rPr sz="2800" spc="-9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açılan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(PopUp)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pencerelere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tıklayınca</a:t>
            </a:r>
            <a:endParaRPr sz="2800">
              <a:latin typeface="Calibri"/>
              <a:cs typeface="Calibri"/>
            </a:endParaRPr>
          </a:p>
          <a:p>
            <a:pPr marL="441959" lvl="1" indent="-226695">
              <a:lnSpc>
                <a:spcPct val="100000"/>
              </a:lnSpc>
              <a:spcBef>
                <a:spcPts val="600"/>
              </a:spcBef>
              <a:buClr>
                <a:srgbClr val="5B9BD4"/>
              </a:buClr>
              <a:buSzPct val="76785"/>
              <a:buFont typeface="Wingdings"/>
              <a:buChar char=""/>
              <a:tabLst>
                <a:tab pos="441959" algn="l"/>
              </a:tabLst>
            </a:pPr>
            <a:r>
              <a:rPr sz="2800" dirty="0">
                <a:latin typeface="Calibri"/>
                <a:cs typeface="Calibri"/>
              </a:rPr>
              <a:t>Eposta</a:t>
            </a:r>
            <a:r>
              <a:rPr sz="2800" spc="-12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veya</a:t>
            </a:r>
            <a:r>
              <a:rPr sz="2800" spc="-12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eposta</a:t>
            </a:r>
            <a:r>
              <a:rPr sz="2800" spc="-114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ekinde</a:t>
            </a:r>
            <a:r>
              <a:rPr sz="2800" spc="-10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bulunan</a:t>
            </a:r>
            <a:r>
              <a:rPr sz="2800" spc="-10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dosya</a:t>
            </a:r>
            <a:r>
              <a:rPr sz="2800" spc="-114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ile,</a:t>
            </a:r>
            <a:endParaRPr sz="2800">
              <a:latin typeface="Calibri"/>
              <a:cs typeface="Calibri"/>
            </a:endParaRPr>
          </a:p>
          <a:p>
            <a:pPr marL="441325" lvl="1" indent="-226695">
              <a:lnSpc>
                <a:spcPct val="100000"/>
              </a:lnSpc>
              <a:spcBef>
                <a:spcPts val="575"/>
              </a:spcBef>
              <a:buClr>
                <a:srgbClr val="5B9BD4"/>
              </a:buClr>
              <a:buSzPct val="76785"/>
              <a:buFont typeface="Wingdings"/>
              <a:buChar char=""/>
              <a:tabLst>
                <a:tab pos="441325" algn="l"/>
              </a:tabLst>
            </a:pPr>
            <a:r>
              <a:rPr sz="2800" dirty="0">
                <a:latin typeface="Calibri"/>
                <a:cs typeface="Calibri"/>
              </a:rPr>
              <a:t>Anlık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mesajlaşma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programları,</a:t>
            </a:r>
            <a:endParaRPr sz="2800">
              <a:latin typeface="Calibri"/>
              <a:cs typeface="Calibri"/>
            </a:endParaRPr>
          </a:p>
          <a:p>
            <a:pPr marL="401320" marR="5080" lvl="1" indent="-186055">
              <a:lnSpc>
                <a:spcPct val="101499"/>
              </a:lnSpc>
              <a:spcBef>
                <a:spcPts val="555"/>
              </a:spcBef>
              <a:buClr>
                <a:srgbClr val="5B9BD4"/>
              </a:buClr>
              <a:buSzPct val="76785"/>
              <a:buFont typeface="Wingdings"/>
              <a:buChar char=""/>
              <a:tabLst>
                <a:tab pos="401320" algn="l"/>
                <a:tab pos="441959" algn="l"/>
                <a:tab pos="1946910" algn="l"/>
                <a:tab pos="3380740" algn="l"/>
                <a:tab pos="4408170" algn="l"/>
                <a:tab pos="6390640" algn="l"/>
                <a:tab pos="7539990" algn="l"/>
                <a:tab pos="8323580" algn="l"/>
                <a:tab pos="9061450" algn="l"/>
              </a:tabLst>
            </a:pPr>
            <a:r>
              <a:rPr sz="2800" spc="-10" dirty="0">
                <a:latin typeface="Calibri"/>
                <a:cs typeface="Calibri"/>
              </a:rPr>
              <a:t>	Güvenilir</a:t>
            </a:r>
            <a:r>
              <a:rPr sz="2800" dirty="0">
                <a:latin typeface="Calibri"/>
                <a:cs typeface="Calibri"/>
              </a:rPr>
              <a:t>	</a:t>
            </a:r>
            <a:r>
              <a:rPr sz="2800" spc="-10" dirty="0">
                <a:latin typeface="Calibri"/>
                <a:cs typeface="Calibri"/>
              </a:rPr>
              <a:t>olmayan</a:t>
            </a:r>
            <a:r>
              <a:rPr sz="2800" dirty="0">
                <a:latin typeface="Calibri"/>
                <a:cs typeface="Calibri"/>
              </a:rPr>
              <a:t>	</a:t>
            </a:r>
            <a:r>
              <a:rPr sz="2800" spc="-10" dirty="0">
                <a:latin typeface="Calibri"/>
                <a:cs typeface="Calibri"/>
              </a:rPr>
              <a:t>mobil</a:t>
            </a:r>
            <a:r>
              <a:rPr sz="2800" dirty="0">
                <a:latin typeface="Calibri"/>
                <a:cs typeface="Calibri"/>
              </a:rPr>
              <a:t>	</a:t>
            </a:r>
            <a:r>
              <a:rPr sz="2800" spc="-10" dirty="0">
                <a:latin typeface="Calibri"/>
                <a:cs typeface="Calibri"/>
              </a:rPr>
              <a:t>uygulamalar</a:t>
            </a:r>
            <a:r>
              <a:rPr sz="2800" dirty="0">
                <a:latin typeface="Calibri"/>
                <a:cs typeface="Calibri"/>
              </a:rPr>
              <a:t>	</a:t>
            </a:r>
            <a:r>
              <a:rPr sz="2400" spc="-10" dirty="0">
                <a:latin typeface="Calibri"/>
                <a:cs typeface="Calibri"/>
              </a:rPr>
              <a:t>(lisansız</a:t>
            </a:r>
            <a:r>
              <a:rPr sz="2400" dirty="0">
                <a:latin typeface="Calibri"/>
                <a:cs typeface="Calibri"/>
              </a:rPr>
              <a:t>	</a:t>
            </a:r>
            <a:r>
              <a:rPr sz="2400" spc="-20" dirty="0">
                <a:latin typeface="Calibri"/>
                <a:cs typeface="Calibri"/>
              </a:rPr>
              <a:t>VPN,</a:t>
            </a:r>
            <a:r>
              <a:rPr sz="2400" dirty="0">
                <a:latin typeface="Calibri"/>
                <a:cs typeface="Calibri"/>
              </a:rPr>
              <a:t>	</a:t>
            </a:r>
            <a:r>
              <a:rPr sz="2400" spc="-10" dirty="0">
                <a:latin typeface="Calibri"/>
                <a:cs typeface="Calibri"/>
              </a:rPr>
              <a:t>IPTv,</a:t>
            </a:r>
            <a:r>
              <a:rPr sz="2400" dirty="0">
                <a:latin typeface="Calibri"/>
                <a:cs typeface="Calibri"/>
              </a:rPr>
              <a:t>	</a:t>
            </a:r>
            <a:r>
              <a:rPr sz="2400" spc="-25" dirty="0">
                <a:latin typeface="Calibri"/>
                <a:cs typeface="Calibri"/>
              </a:rPr>
              <a:t>apk </a:t>
            </a:r>
            <a:r>
              <a:rPr sz="2400" spc="-10" dirty="0">
                <a:latin typeface="Calibri"/>
                <a:cs typeface="Calibri"/>
              </a:rPr>
              <a:t>dosyaları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vb.)</a:t>
            </a:r>
            <a:endParaRPr sz="2400">
              <a:latin typeface="Calibri"/>
              <a:cs typeface="Calibri"/>
            </a:endParaRPr>
          </a:p>
          <a:p>
            <a:pPr marL="469265" indent="-456565">
              <a:lnSpc>
                <a:spcPct val="100000"/>
              </a:lnSpc>
              <a:spcBef>
                <a:spcPts val="570"/>
              </a:spcBef>
              <a:buClr>
                <a:srgbClr val="5B9BD4"/>
              </a:buClr>
              <a:buSzPct val="80357"/>
              <a:buAutoNum type="arabicPeriod"/>
              <a:tabLst>
                <a:tab pos="469265" algn="l"/>
              </a:tabLst>
            </a:pPr>
            <a:r>
              <a:rPr sz="2800" b="1" dirty="0">
                <a:latin typeface="Calibri"/>
                <a:cs typeface="Calibri"/>
              </a:rPr>
              <a:t>Flash</a:t>
            </a:r>
            <a:r>
              <a:rPr sz="2800" b="1" spc="-95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Disk,</a:t>
            </a:r>
            <a:r>
              <a:rPr sz="2800" b="1" spc="-80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CD,</a:t>
            </a:r>
            <a:r>
              <a:rPr sz="2800" b="1" spc="-80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DVD,</a:t>
            </a:r>
            <a:r>
              <a:rPr sz="2800" b="1" spc="-100" dirty="0">
                <a:latin typeface="Calibri"/>
                <a:cs typeface="Calibri"/>
              </a:rPr>
              <a:t> </a:t>
            </a:r>
            <a:r>
              <a:rPr sz="2800" b="1" spc="-25" dirty="0">
                <a:latin typeface="Calibri"/>
                <a:cs typeface="Calibri"/>
              </a:rPr>
              <a:t>Blue-Ray,</a:t>
            </a:r>
            <a:r>
              <a:rPr sz="2800" b="1" spc="-55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Hafıza</a:t>
            </a:r>
            <a:r>
              <a:rPr sz="2800" b="1" spc="-75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Kartı,</a:t>
            </a:r>
            <a:r>
              <a:rPr sz="2800" b="1" spc="-60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Harici</a:t>
            </a:r>
            <a:r>
              <a:rPr sz="2800" b="1" spc="-80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Disk</a:t>
            </a:r>
            <a:r>
              <a:rPr sz="2800" b="1" spc="-90" dirty="0">
                <a:latin typeface="Calibri"/>
                <a:cs typeface="Calibri"/>
              </a:rPr>
              <a:t> </a:t>
            </a:r>
            <a:r>
              <a:rPr sz="2800" b="1" spc="-25" dirty="0">
                <a:latin typeface="Calibri"/>
                <a:cs typeface="Calibri"/>
              </a:rPr>
              <a:t>vb.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665207" y="1466088"/>
            <a:ext cx="1443227" cy="1092708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325372" y="718261"/>
            <a:ext cx="983869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1306830" algn="l"/>
              </a:tabLst>
            </a:pPr>
            <a:r>
              <a:rPr b="0" u="heavy" dirty="0">
                <a:uFill>
                  <a:solidFill>
                    <a:srgbClr val="F88556"/>
                  </a:solidFill>
                </a:uFill>
                <a:latin typeface="Times New Roman"/>
                <a:cs typeface="Times New Roman"/>
              </a:rPr>
              <a:t>	</a:t>
            </a:r>
            <a:r>
              <a:rPr u="heavy" dirty="0">
                <a:uFill>
                  <a:solidFill>
                    <a:srgbClr val="F88556"/>
                  </a:solidFill>
                </a:uFill>
              </a:rPr>
              <a:t>Kötü</a:t>
            </a:r>
            <a:r>
              <a:rPr u="heavy" spc="-80" dirty="0">
                <a:uFill>
                  <a:solidFill>
                    <a:srgbClr val="F88556"/>
                  </a:solidFill>
                </a:uFill>
              </a:rPr>
              <a:t> </a:t>
            </a:r>
            <a:r>
              <a:rPr u="heavy" dirty="0">
                <a:uFill>
                  <a:solidFill>
                    <a:srgbClr val="F88556"/>
                  </a:solidFill>
                </a:uFill>
              </a:rPr>
              <a:t>Amaçlı</a:t>
            </a:r>
            <a:r>
              <a:rPr u="heavy" spc="-85" dirty="0">
                <a:uFill>
                  <a:solidFill>
                    <a:srgbClr val="F88556"/>
                  </a:solidFill>
                </a:uFill>
              </a:rPr>
              <a:t> </a:t>
            </a:r>
            <a:r>
              <a:rPr u="heavy" spc="-20" dirty="0">
                <a:uFill>
                  <a:solidFill>
                    <a:srgbClr val="F88556"/>
                  </a:solidFill>
                </a:uFill>
              </a:rPr>
              <a:t>Yazılımlar</a:t>
            </a:r>
            <a:r>
              <a:rPr u="heavy" spc="-95" dirty="0">
                <a:uFill>
                  <a:solidFill>
                    <a:srgbClr val="F88556"/>
                  </a:solidFill>
                </a:uFill>
              </a:rPr>
              <a:t> </a:t>
            </a:r>
            <a:r>
              <a:rPr u="heavy" dirty="0">
                <a:uFill>
                  <a:solidFill>
                    <a:srgbClr val="F88556"/>
                  </a:solidFill>
                </a:uFill>
              </a:rPr>
              <a:t>Nasıl</a:t>
            </a:r>
            <a:r>
              <a:rPr u="heavy" spc="-75" dirty="0">
                <a:uFill>
                  <a:solidFill>
                    <a:srgbClr val="F88556"/>
                  </a:solidFill>
                </a:uFill>
              </a:rPr>
              <a:t> </a:t>
            </a:r>
            <a:r>
              <a:rPr u="heavy" spc="-10" dirty="0">
                <a:uFill>
                  <a:solidFill>
                    <a:srgbClr val="F88556"/>
                  </a:solidFill>
                </a:uFill>
              </a:rPr>
              <a:t>Bulaşır? 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19393" y="5904382"/>
            <a:ext cx="194945" cy="71310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r>
              <a:rPr sz="1200" spc="-10" dirty="0">
                <a:solidFill>
                  <a:srgbClr val="FFFFFF"/>
                </a:solidFill>
                <a:latin typeface="Times New Roman"/>
                <a:cs typeface="Times New Roman"/>
              </a:rPr>
              <a:t>22.09.2025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82600" y="170179"/>
            <a:ext cx="2787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51</a:t>
            </a:r>
            <a:endParaRPr sz="18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27556" y="669493"/>
            <a:ext cx="22669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05" dirty="0">
                <a:solidFill>
                  <a:srgbClr val="F88556"/>
                </a:solidFill>
                <a:latin typeface="Lucida Sans Unicode"/>
                <a:cs typeface="Lucida Sans Unicode"/>
              </a:rPr>
              <a:t>◤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325372" y="738073"/>
            <a:ext cx="9838690" cy="666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45795" algn="l"/>
              </a:tabLst>
            </a:pPr>
            <a:r>
              <a:rPr sz="4200" u="heavy" dirty="0">
                <a:uFill>
                  <a:solidFill>
                    <a:srgbClr val="F88556"/>
                  </a:solidFill>
                </a:uFill>
              </a:rPr>
              <a:t>	Kötü</a:t>
            </a:r>
            <a:r>
              <a:rPr sz="4200" u="heavy" spc="-125" dirty="0">
                <a:uFill>
                  <a:solidFill>
                    <a:srgbClr val="F88556"/>
                  </a:solidFill>
                </a:uFill>
              </a:rPr>
              <a:t> </a:t>
            </a:r>
            <a:r>
              <a:rPr sz="4200" u="heavy" dirty="0">
                <a:uFill>
                  <a:solidFill>
                    <a:srgbClr val="F88556"/>
                  </a:solidFill>
                </a:uFill>
              </a:rPr>
              <a:t>Amaçlı</a:t>
            </a:r>
            <a:r>
              <a:rPr sz="4200" u="heavy" spc="-114" dirty="0">
                <a:uFill>
                  <a:solidFill>
                    <a:srgbClr val="F88556"/>
                  </a:solidFill>
                </a:uFill>
              </a:rPr>
              <a:t> </a:t>
            </a:r>
            <a:r>
              <a:rPr sz="4200" u="heavy" spc="-30" dirty="0">
                <a:uFill>
                  <a:solidFill>
                    <a:srgbClr val="F88556"/>
                  </a:solidFill>
                </a:uFill>
              </a:rPr>
              <a:t>Yazılımlardan</a:t>
            </a:r>
            <a:r>
              <a:rPr sz="4200" u="heavy" spc="-125" dirty="0">
                <a:uFill>
                  <a:solidFill>
                    <a:srgbClr val="F88556"/>
                  </a:solidFill>
                </a:uFill>
              </a:rPr>
              <a:t> </a:t>
            </a:r>
            <a:r>
              <a:rPr sz="4200" u="heavy" dirty="0">
                <a:uFill>
                  <a:solidFill>
                    <a:srgbClr val="F88556"/>
                  </a:solidFill>
                </a:uFill>
              </a:rPr>
              <a:t>Korunmak</a:t>
            </a:r>
            <a:r>
              <a:rPr sz="4200" u="heavy" spc="-145" dirty="0">
                <a:uFill>
                  <a:solidFill>
                    <a:srgbClr val="F88556"/>
                  </a:solidFill>
                </a:uFill>
              </a:rPr>
              <a:t> </a:t>
            </a:r>
            <a:r>
              <a:rPr sz="4200" u="heavy" spc="-20" dirty="0">
                <a:uFill>
                  <a:solidFill>
                    <a:srgbClr val="F88556"/>
                  </a:solidFill>
                </a:uFill>
              </a:rPr>
              <a:t>için</a:t>
            </a:r>
            <a:r>
              <a:rPr sz="4200" u="heavy" dirty="0">
                <a:uFill>
                  <a:solidFill>
                    <a:srgbClr val="F88556"/>
                  </a:solidFill>
                </a:uFill>
              </a:rPr>
              <a:t> </a:t>
            </a:r>
            <a:endParaRPr sz="4200"/>
          </a:p>
        </p:txBody>
      </p:sp>
      <p:sp>
        <p:nvSpPr>
          <p:cNvPr id="4" name="object 4"/>
          <p:cNvSpPr txBox="1"/>
          <p:nvPr/>
        </p:nvSpPr>
        <p:spPr>
          <a:xfrm>
            <a:off x="1487805" y="1392834"/>
            <a:ext cx="9540875" cy="50869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265" marR="3355340" indent="-457200">
              <a:lnSpc>
                <a:spcPct val="135700"/>
              </a:lnSpc>
              <a:spcBef>
                <a:spcPts val="100"/>
              </a:spcBef>
              <a:buClr>
                <a:srgbClr val="5B9BD4"/>
              </a:buClr>
              <a:buSzPct val="80357"/>
              <a:buFont typeface="Wingdings"/>
              <a:buChar char=""/>
              <a:tabLst>
                <a:tab pos="521334" algn="l"/>
              </a:tabLst>
            </a:pPr>
            <a:r>
              <a:rPr sz="2800" dirty="0">
                <a:latin typeface="Calibri"/>
                <a:cs typeface="Calibri"/>
              </a:rPr>
              <a:t>Güncel</a:t>
            </a:r>
            <a:r>
              <a:rPr sz="2800" spc="-9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bir</a:t>
            </a:r>
            <a:r>
              <a:rPr sz="2800" spc="-95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Antivirüs,</a:t>
            </a:r>
            <a:r>
              <a:rPr sz="2800" b="1" spc="-85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antispyware,</a:t>
            </a:r>
            <a:r>
              <a:rPr sz="2800" b="1" spc="-5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veya 	</a:t>
            </a:r>
            <a:r>
              <a:rPr sz="2800" b="1" spc="-10" dirty="0">
                <a:latin typeface="Calibri"/>
                <a:cs typeface="Calibri"/>
              </a:rPr>
              <a:t>Internet</a:t>
            </a:r>
            <a:r>
              <a:rPr sz="2800" b="1" spc="-80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Security</a:t>
            </a:r>
            <a:r>
              <a:rPr sz="2800" b="1" spc="-9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programı</a:t>
            </a:r>
            <a:r>
              <a:rPr sz="2800" spc="-11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yüklemek, 	</a:t>
            </a:r>
            <a:r>
              <a:rPr sz="2800" b="1" dirty="0">
                <a:latin typeface="Calibri"/>
                <a:cs typeface="Calibri"/>
              </a:rPr>
              <a:t>güvenlik</a:t>
            </a:r>
            <a:r>
              <a:rPr sz="2800" b="1" spc="-110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duvarı</a:t>
            </a:r>
            <a:r>
              <a:rPr sz="2800" b="1" spc="-12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kullanmak,</a:t>
            </a:r>
            <a:endParaRPr sz="2800">
              <a:latin typeface="Calibri"/>
              <a:cs typeface="Calibri"/>
            </a:endParaRPr>
          </a:p>
          <a:p>
            <a:pPr marL="469265" indent="-456565">
              <a:lnSpc>
                <a:spcPct val="100000"/>
              </a:lnSpc>
              <a:spcBef>
                <a:spcPts val="1205"/>
              </a:spcBef>
              <a:buClr>
                <a:srgbClr val="5B9BD4"/>
              </a:buClr>
              <a:buSzPct val="80357"/>
              <a:buFont typeface="Wingdings"/>
              <a:buChar char=""/>
              <a:tabLst>
                <a:tab pos="469265" algn="l"/>
              </a:tabLst>
            </a:pPr>
            <a:r>
              <a:rPr sz="2800" spc="-10" dirty="0">
                <a:latin typeface="Calibri"/>
                <a:cs typeface="Calibri"/>
              </a:rPr>
              <a:t>İnternette</a:t>
            </a:r>
            <a:r>
              <a:rPr sz="2800" spc="-11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bilinçli</a:t>
            </a:r>
            <a:r>
              <a:rPr sz="2800" spc="-8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kullanıcı</a:t>
            </a:r>
            <a:r>
              <a:rPr sz="2800" spc="-8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olmak;</a:t>
            </a:r>
            <a:endParaRPr sz="2800">
              <a:latin typeface="Calibri"/>
              <a:cs typeface="Calibri"/>
            </a:endParaRPr>
          </a:p>
          <a:p>
            <a:pPr marL="697865" lvl="1" indent="-456565">
              <a:lnSpc>
                <a:spcPct val="100000"/>
              </a:lnSpc>
              <a:spcBef>
                <a:spcPts val="1200"/>
              </a:spcBef>
              <a:buClr>
                <a:srgbClr val="5B9BD4"/>
              </a:buClr>
              <a:buSzPct val="80357"/>
              <a:buFont typeface="Wingdings"/>
              <a:buChar char=""/>
              <a:tabLst>
                <a:tab pos="697865" algn="l"/>
              </a:tabLst>
            </a:pPr>
            <a:r>
              <a:rPr sz="2800" dirty="0">
                <a:latin typeface="Calibri"/>
                <a:cs typeface="Calibri"/>
              </a:rPr>
              <a:t>Şüpheli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sitelerden,</a:t>
            </a:r>
            <a:r>
              <a:rPr sz="2800" spc="-9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ekli</a:t>
            </a:r>
            <a:r>
              <a:rPr sz="2800" spc="-11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epostalardan</a:t>
            </a:r>
            <a:r>
              <a:rPr sz="2800" spc="-9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uzak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durmak,</a:t>
            </a:r>
            <a:endParaRPr sz="2800">
              <a:latin typeface="Calibri"/>
              <a:cs typeface="Calibri"/>
            </a:endParaRPr>
          </a:p>
          <a:p>
            <a:pPr marL="697865" lvl="1" indent="-456565">
              <a:lnSpc>
                <a:spcPct val="100000"/>
              </a:lnSpc>
              <a:spcBef>
                <a:spcPts val="1200"/>
              </a:spcBef>
              <a:buClr>
                <a:srgbClr val="5B9BD4"/>
              </a:buClr>
              <a:buSzPct val="80357"/>
              <a:buFont typeface="Wingdings"/>
              <a:buChar char=""/>
              <a:tabLst>
                <a:tab pos="697865" algn="l"/>
              </a:tabLst>
            </a:pPr>
            <a:r>
              <a:rPr sz="2800" dirty="0">
                <a:latin typeface="Calibri"/>
                <a:cs typeface="Calibri"/>
              </a:rPr>
              <a:t>Ek</a:t>
            </a:r>
            <a:r>
              <a:rPr sz="2800" spc="-8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dosyayı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anti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virüs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taramasından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geçirip</a:t>
            </a:r>
            <a:r>
              <a:rPr sz="2800" spc="-9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kullanmak,</a:t>
            </a:r>
            <a:endParaRPr sz="2800">
              <a:latin typeface="Calibri"/>
              <a:cs typeface="Calibri"/>
            </a:endParaRPr>
          </a:p>
          <a:p>
            <a:pPr marL="697865" lvl="1" indent="-456565">
              <a:lnSpc>
                <a:spcPct val="100000"/>
              </a:lnSpc>
              <a:spcBef>
                <a:spcPts val="1200"/>
              </a:spcBef>
              <a:buClr>
                <a:srgbClr val="5B9BD4"/>
              </a:buClr>
              <a:buSzPct val="80357"/>
              <a:buFont typeface="Wingdings"/>
              <a:buChar char=""/>
              <a:tabLst>
                <a:tab pos="697865" algn="l"/>
              </a:tabLst>
            </a:pPr>
            <a:r>
              <a:rPr sz="2800" dirty="0">
                <a:latin typeface="Calibri"/>
                <a:cs typeface="Calibri"/>
              </a:rPr>
              <a:t>Sitelerden</a:t>
            </a:r>
            <a:r>
              <a:rPr sz="2800" spc="-11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dosya</a:t>
            </a:r>
            <a:r>
              <a:rPr sz="2800" spc="-9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indirince</a:t>
            </a:r>
            <a:r>
              <a:rPr sz="2800" spc="-8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taramadan</a:t>
            </a:r>
            <a:r>
              <a:rPr sz="2800" spc="-10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geçirip</a:t>
            </a:r>
            <a:r>
              <a:rPr sz="2800" spc="-12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kullanmak,</a:t>
            </a:r>
            <a:endParaRPr sz="2800">
              <a:latin typeface="Calibri"/>
              <a:cs typeface="Calibri"/>
            </a:endParaRPr>
          </a:p>
          <a:p>
            <a:pPr marL="469900" marR="5080" indent="-457200">
              <a:lnSpc>
                <a:spcPct val="100800"/>
              </a:lnSpc>
              <a:spcBef>
                <a:spcPts val="1150"/>
              </a:spcBef>
              <a:buClr>
                <a:srgbClr val="5B9BD4"/>
              </a:buClr>
              <a:buSzPct val="80357"/>
              <a:buFont typeface="Wingdings"/>
              <a:buChar char=""/>
              <a:tabLst>
                <a:tab pos="469900" algn="l"/>
                <a:tab pos="1459865" algn="l"/>
                <a:tab pos="3065145" algn="l"/>
                <a:tab pos="4712970" algn="l"/>
                <a:tab pos="5813425" algn="l"/>
                <a:tab pos="6665595" algn="l"/>
                <a:tab pos="7314565" algn="l"/>
                <a:tab pos="8218170" algn="l"/>
                <a:tab pos="8982075" algn="l"/>
              </a:tabLst>
            </a:pPr>
            <a:r>
              <a:rPr sz="2800" spc="-10" dirty="0">
                <a:latin typeface="Calibri"/>
                <a:cs typeface="Calibri"/>
              </a:rPr>
              <a:t>Harici</a:t>
            </a:r>
            <a:r>
              <a:rPr sz="2800" dirty="0">
                <a:latin typeface="Calibri"/>
                <a:cs typeface="Calibri"/>
              </a:rPr>
              <a:t>	</a:t>
            </a:r>
            <a:r>
              <a:rPr sz="2800" spc="-10" dirty="0">
                <a:latin typeface="Calibri"/>
                <a:cs typeface="Calibri"/>
              </a:rPr>
              <a:t>depolama</a:t>
            </a:r>
            <a:r>
              <a:rPr sz="2800" dirty="0">
                <a:latin typeface="Calibri"/>
                <a:cs typeface="Calibri"/>
              </a:rPr>
              <a:t>	</a:t>
            </a:r>
            <a:r>
              <a:rPr sz="2800" spc="-10" dirty="0">
                <a:latin typeface="Calibri"/>
                <a:cs typeface="Calibri"/>
              </a:rPr>
              <a:t>birimlerini</a:t>
            </a:r>
            <a:r>
              <a:rPr sz="2800" dirty="0">
                <a:latin typeface="Calibri"/>
                <a:cs typeface="Calibri"/>
              </a:rPr>
              <a:t>	</a:t>
            </a:r>
            <a:r>
              <a:rPr sz="2800" spc="-10" dirty="0">
                <a:latin typeface="Calibri"/>
                <a:cs typeface="Calibri"/>
              </a:rPr>
              <a:t>(Harici</a:t>
            </a:r>
            <a:r>
              <a:rPr sz="2800" dirty="0">
                <a:latin typeface="Calibri"/>
                <a:cs typeface="Calibri"/>
              </a:rPr>
              <a:t>	</a:t>
            </a:r>
            <a:r>
              <a:rPr sz="2800" spc="-10" dirty="0">
                <a:latin typeface="Calibri"/>
                <a:cs typeface="Calibri"/>
              </a:rPr>
              <a:t>Disk,</a:t>
            </a:r>
            <a:r>
              <a:rPr sz="2800" dirty="0">
                <a:latin typeface="Calibri"/>
                <a:cs typeface="Calibri"/>
              </a:rPr>
              <a:t>	</a:t>
            </a:r>
            <a:r>
              <a:rPr sz="2800" spc="-25" dirty="0">
                <a:latin typeface="Calibri"/>
                <a:cs typeface="Calibri"/>
              </a:rPr>
              <a:t>CD,</a:t>
            </a:r>
            <a:r>
              <a:rPr sz="2800" dirty="0">
                <a:latin typeface="Calibri"/>
                <a:cs typeface="Calibri"/>
              </a:rPr>
              <a:t>	</a:t>
            </a:r>
            <a:r>
              <a:rPr sz="2800" spc="-10" dirty="0">
                <a:latin typeface="Calibri"/>
                <a:cs typeface="Calibri"/>
              </a:rPr>
              <a:t>Flash</a:t>
            </a:r>
            <a:r>
              <a:rPr sz="2800" dirty="0">
                <a:latin typeface="Calibri"/>
                <a:cs typeface="Calibri"/>
              </a:rPr>
              <a:t>	</a:t>
            </a:r>
            <a:r>
              <a:rPr sz="2800" spc="-20" dirty="0">
                <a:latin typeface="Calibri"/>
                <a:cs typeface="Calibri"/>
              </a:rPr>
              <a:t>Disk</a:t>
            </a:r>
            <a:r>
              <a:rPr sz="2800" dirty="0">
                <a:latin typeface="Calibri"/>
                <a:cs typeface="Calibri"/>
              </a:rPr>
              <a:t>	</a:t>
            </a:r>
            <a:r>
              <a:rPr sz="2800" spc="-20" dirty="0">
                <a:latin typeface="Calibri"/>
                <a:cs typeface="Calibri"/>
              </a:rPr>
              <a:t>vb.) </a:t>
            </a:r>
            <a:r>
              <a:rPr sz="2800" spc="-10" dirty="0">
                <a:latin typeface="Calibri"/>
                <a:cs typeface="Calibri"/>
              </a:rPr>
              <a:t>tarama</a:t>
            </a:r>
            <a:r>
              <a:rPr sz="2800" spc="-114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yaptıktan</a:t>
            </a:r>
            <a:r>
              <a:rPr sz="2800" spc="-11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sonra</a:t>
            </a:r>
            <a:r>
              <a:rPr sz="2800" spc="-1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kullanmak.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19393" y="5904382"/>
            <a:ext cx="194945" cy="71310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r>
              <a:rPr sz="1200" spc="-10" dirty="0">
                <a:solidFill>
                  <a:srgbClr val="FFFFFF"/>
                </a:solidFill>
                <a:latin typeface="Times New Roman"/>
                <a:cs typeface="Times New Roman"/>
              </a:rPr>
              <a:t>22.09.2025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82600" y="170179"/>
            <a:ext cx="2787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52</a:t>
            </a:r>
            <a:endParaRPr sz="1800">
              <a:latin typeface="Microsoft Sans Serif"/>
              <a:cs typeface="Microsoft Sans Serif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260080" y="1726692"/>
            <a:ext cx="2721864" cy="215646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27556" y="669493"/>
            <a:ext cx="22669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05" dirty="0">
                <a:solidFill>
                  <a:srgbClr val="F88556"/>
                </a:solidFill>
                <a:latin typeface="Lucida Sans Unicode"/>
                <a:cs typeface="Lucida Sans Unicode"/>
              </a:rPr>
              <a:t>◤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49873" y="6011367"/>
            <a:ext cx="194945" cy="695960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r>
              <a:rPr sz="1200" spc="-10" dirty="0">
                <a:solidFill>
                  <a:srgbClr val="FFFFFF"/>
                </a:solidFill>
                <a:latin typeface="Times New Roman"/>
                <a:cs typeface="Times New Roman"/>
              </a:rPr>
              <a:t>22.09.2025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27380" y="113792"/>
            <a:ext cx="1809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25" dirty="0">
                <a:solidFill>
                  <a:srgbClr val="FFFFFF"/>
                </a:solidFill>
                <a:latin typeface="Calibri"/>
                <a:cs typeface="Calibri"/>
              </a:rPr>
              <a:t>53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362455" y="1985772"/>
            <a:ext cx="9745980" cy="4124325"/>
            <a:chOff x="1362455" y="1985772"/>
            <a:chExt cx="9745980" cy="412432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236208" y="5480304"/>
              <a:ext cx="1967484" cy="569976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62455" y="1985772"/>
              <a:ext cx="4562856" cy="412394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36208" y="2124456"/>
              <a:ext cx="4872228" cy="3191256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325372" y="566205"/>
            <a:ext cx="9838690" cy="1371600"/>
          </a:xfrm>
          <a:prstGeom prst="rect">
            <a:avLst/>
          </a:prstGeom>
        </p:spPr>
        <p:txBody>
          <a:bodyPr vert="horz" wrap="square" lIns="0" tIns="1651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0"/>
              </a:spcBef>
              <a:tabLst>
                <a:tab pos="4805045" algn="l"/>
              </a:tabLst>
            </a:pPr>
            <a:r>
              <a:rPr b="0" u="heavy" dirty="0">
                <a:uFill>
                  <a:solidFill>
                    <a:srgbClr val="F88556"/>
                  </a:solidFill>
                </a:uFill>
                <a:latin typeface="Times New Roman"/>
                <a:cs typeface="Times New Roman"/>
              </a:rPr>
              <a:t>	</a:t>
            </a:r>
            <a:r>
              <a:rPr u="heavy" dirty="0">
                <a:uFill>
                  <a:solidFill>
                    <a:srgbClr val="F88556"/>
                  </a:solidFill>
                </a:uFill>
              </a:rPr>
              <a:t>Güvenlik</a:t>
            </a:r>
            <a:r>
              <a:rPr u="heavy" spc="-130" dirty="0">
                <a:uFill>
                  <a:solidFill>
                    <a:srgbClr val="F88556"/>
                  </a:solidFill>
                </a:uFill>
              </a:rPr>
              <a:t> </a:t>
            </a:r>
            <a:r>
              <a:rPr u="heavy" spc="-10" dirty="0">
                <a:uFill>
                  <a:solidFill>
                    <a:srgbClr val="F88556"/>
                  </a:solidFill>
                </a:uFill>
              </a:rPr>
              <a:t>Programları </a:t>
            </a:r>
          </a:p>
          <a:p>
            <a:pPr marL="50165">
              <a:lnSpc>
                <a:spcPct val="100000"/>
              </a:lnSpc>
              <a:spcBef>
                <a:spcPts val="760"/>
              </a:spcBef>
            </a:pPr>
            <a:r>
              <a:rPr sz="2800" b="0" spc="-20" dirty="0">
                <a:solidFill>
                  <a:srgbClr val="000000"/>
                </a:solidFill>
                <a:latin typeface="Calibri"/>
                <a:cs typeface="Calibri"/>
              </a:rPr>
              <a:t>Antivirüs,</a:t>
            </a:r>
            <a:r>
              <a:rPr sz="2800" b="0" spc="-8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spc="-10" dirty="0">
                <a:solidFill>
                  <a:srgbClr val="000000"/>
                </a:solidFill>
                <a:latin typeface="Calibri"/>
                <a:cs typeface="Calibri"/>
              </a:rPr>
              <a:t>güvenlik</a:t>
            </a:r>
            <a:r>
              <a:rPr sz="2800" b="0" spc="-9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spc="-20" dirty="0">
                <a:solidFill>
                  <a:srgbClr val="000000"/>
                </a:solidFill>
                <a:latin typeface="Calibri"/>
                <a:cs typeface="Calibri"/>
              </a:rPr>
              <a:t>yazılımlarının</a:t>
            </a:r>
            <a:r>
              <a:rPr sz="2800" b="0" spc="-9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0" spc="-10" dirty="0">
                <a:solidFill>
                  <a:srgbClr val="000000"/>
                </a:solidFill>
                <a:latin typeface="Calibri"/>
                <a:cs typeface="Calibri"/>
              </a:rPr>
              <a:t>listesi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234176" y="6177483"/>
            <a:ext cx="289941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u="sng" spc="-25" dirty="0">
                <a:solidFill>
                  <a:srgbClr val="0000ED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https://</a:t>
            </a:r>
            <a:r>
              <a:rPr sz="1800" b="1" u="sng" spc="-25" dirty="0">
                <a:solidFill>
                  <a:srgbClr val="0000ED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  <a:hlinkClick r:id="rId5"/>
              </a:rPr>
              <a:t>www.av-</a:t>
            </a:r>
            <a:r>
              <a:rPr sz="1800" b="1" u="sng" spc="-10" dirty="0">
                <a:solidFill>
                  <a:srgbClr val="0000ED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  <a:hlinkClick r:id="rId5"/>
              </a:rPr>
              <a:t>test.org/en/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27556" y="669493"/>
            <a:ext cx="22669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05" dirty="0">
                <a:solidFill>
                  <a:srgbClr val="F88556"/>
                </a:solidFill>
                <a:latin typeface="Lucida Sans Unicode"/>
                <a:cs typeface="Lucida Sans Unicode"/>
              </a:rPr>
              <a:t>◤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325372" y="718261"/>
            <a:ext cx="983869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5922645" algn="l"/>
              </a:tabLst>
            </a:pPr>
            <a:r>
              <a:rPr b="0" u="heavy" dirty="0">
                <a:uFill>
                  <a:solidFill>
                    <a:srgbClr val="F88556"/>
                  </a:solidFill>
                </a:uFill>
                <a:latin typeface="Times New Roman"/>
                <a:cs typeface="Times New Roman"/>
              </a:rPr>
              <a:t>	</a:t>
            </a:r>
            <a:r>
              <a:rPr u="heavy" dirty="0">
                <a:uFill>
                  <a:solidFill>
                    <a:srgbClr val="F88556"/>
                  </a:solidFill>
                </a:uFill>
              </a:rPr>
              <a:t>Parola</a:t>
            </a:r>
            <a:r>
              <a:rPr u="heavy" spc="-170" dirty="0">
                <a:uFill>
                  <a:solidFill>
                    <a:srgbClr val="F88556"/>
                  </a:solidFill>
                </a:uFill>
              </a:rPr>
              <a:t> </a:t>
            </a:r>
            <a:r>
              <a:rPr u="heavy" spc="-10" dirty="0">
                <a:uFill>
                  <a:solidFill>
                    <a:srgbClr val="F88556"/>
                  </a:solidFill>
                </a:uFill>
              </a:rPr>
              <a:t>Güvenliği 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49873" y="6011367"/>
            <a:ext cx="194945" cy="695960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r>
              <a:rPr sz="1200" spc="-10" dirty="0">
                <a:solidFill>
                  <a:srgbClr val="FFFFFF"/>
                </a:solidFill>
                <a:latin typeface="Times New Roman"/>
                <a:cs typeface="Times New Roman"/>
              </a:rPr>
              <a:t>22.09.2025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27380" y="113792"/>
            <a:ext cx="1809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25" dirty="0">
                <a:solidFill>
                  <a:srgbClr val="FFFFFF"/>
                </a:solidFill>
                <a:latin typeface="Calibri"/>
                <a:cs typeface="Calibri"/>
              </a:rPr>
              <a:t>54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87805" y="1473834"/>
            <a:ext cx="9545320" cy="4735195"/>
          </a:xfrm>
          <a:prstGeom prst="rect">
            <a:avLst/>
          </a:prstGeom>
        </p:spPr>
        <p:txBody>
          <a:bodyPr vert="horz" wrap="square" lIns="0" tIns="882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95"/>
              </a:spcBef>
            </a:pPr>
            <a:r>
              <a:rPr sz="2400" dirty="0">
                <a:latin typeface="Calibri"/>
                <a:cs typeface="Calibri"/>
              </a:rPr>
              <a:t>Güçlü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bir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parola,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aşağıdaki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özelliklere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sahip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olmalıdır:</a:t>
            </a:r>
            <a:endParaRPr sz="2400">
              <a:latin typeface="Calibri"/>
              <a:cs typeface="Calibri"/>
            </a:endParaRPr>
          </a:p>
          <a:p>
            <a:pPr marL="926465" indent="-456565">
              <a:lnSpc>
                <a:spcPct val="100000"/>
              </a:lnSpc>
              <a:spcBef>
                <a:spcPts val="600"/>
              </a:spcBef>
              <a:buClr>
                <a:srgbClr val="5B9BD4"/>
              </a:buClr>
              <a:buSzPct val="79166"/>
              <a:buFont typeface="Wingdings"/>
              <a:buChar char=""/>
              <a:tabLst>
                <a:tab pos="926465" algn="l"/>
              </a:tabLst>
            </a:pPr>
            <a:r>
              <a:rPr sz="2400" dirty="0">
                <a:latin typeface="Calibri"/>
                <a:cs typeface="Calibri"/>
              </a:rPr>
              <a:t>En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az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8–12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karakter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uzunluğunda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olmalı,</a:t>
            </a:r>
            <a:endParaRPr sz="2400">
              <a:latin typeface="Calibri"/>
              <a:cs typeface="Calibri"/>
            </a:endParaRPr>
          </a:p>
          <a:p>
            <a:pPr marL="926465" indent="-456565">
              <a:lnSpc>
                <a:spcPct val="100000"/>
              </a:lnSpc>
              <a:spcBef>
                <a:spcPts val="605"/>
              </a:spcBef>
              <a:buClr>
                <a:srgbClr val="5B9BD4"/>
              </a:buClr>
              <a:buSzPct val="79166"/>
              <a:buFont typeface="Wingdings"/>
              <a:buChar char=""/>
              <a:tabLst>
                <a:tab pos="926465" algn="l"/>
              </a:tabLst>
            </a:pPr>
            <a:r>
              <a:rPr sz="2400" dirty="0">
                <a:latin typeface="Calibri"/>
                <a:cs typeface="Calibri"/>
              </a:rPr>
              <a:t>Büyük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harf,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küçük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harf,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rakam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ve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özel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karakter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içermeli</a:t>
            </a:r>
            <a:r>
              <a:rPr sz="2400" spc="-90" dirty="0">
                <a:latin typeface="Calibri"/>
                <a:cs typeface="Calibri"/>
              </a:rPr>
              <a:t> </a:t>
            </a:r>
            <a:r>
              <a:rPr sz="2400" spc="-50" dirty="0">
                <a:latin typeface="Calibri"/>
                <a:cs typeface="Calibri"/>
              </a:rPr>
              <a:t>(ör.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@,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#,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$),</a:t>
            </a:r>
            <a:endParaRPr sz="2400">
              <a:latin typeface="Calibri"/>
              <a:cs typeface="Calibri"/>
            </a:endParaRPr>
          </a:p>
          <a:p>
            <a:pPr marL="927100" marR="5080" indent="-457200">
              <a:lnSpc>
                <a:spcPct val="100000"/>
              </a:lnSpc>
              <a:spcBef>
                <a:spcPts val="600"/>
              </a:spcBef>
              <a:buClr>
                <a:srgbClr val="5B9BD4"/>
              </a:buClr>
              <a:buSzPct val="79166"/>
              <a:buFont typeface="Wingdings"/>
              <a:buChar char=""/>
              <a:tabLst>
                <a:tab pos="927100" algn="l"/>
              </a:tabLst>
            </a:pPr>
            <a:r>
              <a:rPr sz="2400" dirty="0">
                <a:latin typeface="Calibri"/>
                <a:cs typeface="Calibri"/>
              </a:rPr>
              <a:t>Kişisel</a:t>
            </a:r>
            <a:r>
              <a:rPr sz="2400" spc="29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bilgiler</a:t>
            </a:r>
            <a:r>
              <a:rPr sz="2400" spc="29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veya</a:t>
            </a:r>
            <a:r>
              <a:rPr sz="2400" spc="29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tahmin</a:t>
            </a:r>
            <a:r>
              <a:rPr sz="2400" spc="30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edilmesi</a:t>
            </a:r>
            <a:r>
              <a:rPr sz="2400" spc="29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kolay</a:t>
            </a:r>
            <a:r>
              <a:rPr sz="2400" spc="28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kelimeler</a:t>
            </a:r>
            <a:r>
              <a:rPr sz="2400" spc="29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içermemeli</a:t>
            </a:r>
            <a:r>
              <a:rPr sz="2400" spc="28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(ör. </a:t>
            </a:r>
            <a:r>
              <a:rPr sz="2400" dirty="0">
                <a:latin typeface="Calibri"/>
                <a:cs typeface="Calibri"/>
              </a:rPr>
              <a:t>ad,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doğum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tarihi),</a:t>
            </a:r>
            <a:endParaRPr sz="2400">
              <a:latin typeface="Calibri"/>
              <a:cs typeface="Calibri"/>
            </a:endParaRPr>
          </a:p>
          <a:p>
            <a:pPr marL="927100" marR="5080" indent="-457200">
              <a:lnSpc>
                <a:spcPct val="100000"/>
              </a:lnSpc>
              <a:spcBef>
                <a:spcPts val="600"/>
              </a:spcBef>
              <a:buClr>
                <a:srgbClr val="5B9BD4"/>
              </a:buClr>
              <a:buSzPct val="79166"/>
              <a:buFont typeface="Wingdings"/>
              <a:buChar char=""/>
              <a:tabLst>
                <a:tab pos="927100" algn="l"/>
                <a:tab pos="1728470" algn="l"/>
                <a:tab pos="3235960" algn="l"/>
                <a:tab pos="4566920" algn="l"/>
                <a:tab pos="6279515" algn="l"/>
                <a:tab pos="7042150" algn="l"/>
                <a:tab pos="7945755" algn="l"/>
                <a:tab pos="8376920" algn="l"/>
              </a:tabLst>
            </a:pPr>
            <a:r>
              <a:rPr sz="2400" spc="-10" dirty="0">
                <a:latin typeface="Calibri"/>
                <a:cs typeface="Calibri"/>
              </a:rPr>
              <a:t>Diğer</a:t>
            </a:r>
            <a:r>
              <a:rPr sz="2400" dirty="0">
                <a:latin typeface="Calibri"/>
                <a:cs typeface="Calibri"/>
              </a:rPr>
              <a:t>	</a:t>
            </a:r>
            <a:r>
              <a:rPr sz="2400" spc="-10" dirty="0">
                <a:latin typeface="Calibri"/>
                <a:cs typeface="Calibri"/>
              </a:rPr>
              <a:t>hesaplarda</a:t>
            </a:r>
            <a:r>
              <a:rPr sz="2400" dirty="0">
                <a:latin typeface="Calibri"/>
                <a:cs typeface="Calibri"/>
              </a:rPr>
              <a:t>	</a:t>
            </a:r>
            <a:r>
              <a:rPr sz="2400" spc="-10" dirty="0">
                <a:latin typeface="Calibri"/>
                <a:cs typeface="Calibri"/>
              </a:rPr>
              <a:t>kullanılan</a:t>
            </a:r>
            <a:r>
              <a:rPr sz="2400" dirty="0">
                <a:latin typeface="Calibri"/>
                <a:cs typeface="Calibri"/>
              </a:rPr>
              <a:t>	</a:t>
            </a:r>
            <a:r>
              <a:rPr sz="2400" spc="-10" dirty="0">
                <a:latin typeface="Calibri"/>
                <a:cs typeface="Calibri"/>
              </a:rPr>
              <a:t>parolalardan</a:t>
            </a:r>
            <a:r>
              <a:rPr sz="2400" dirty="0">
                <a:latin typeface="Calibri"/>
                <a:cs typeface="Calibri"/>
              </a:rPr>
              <a:t>	</a:t>
            </a:r>
            <a:r>
              <a:rPr sz="2400" spc="-10" dirty="0">
                <a:latin typeface="Calibri"/>
                <a:cs typeface="Calibri"/>
              </a:rPr>
              <a:t>farklı</a:t>
            </a:r>
            <a:r>
              <a:rPr sz="2400" dirty="0">
                <a:latin typeface="Calibri"/>
                <a:cs typeface="Calibri"/>
              </a:rPr>
              <a:t>	</a:t>
            </a:r>
            <a:r>
              <a:rPr sz="2400" spc="-10" dirty="0">
                <a:latin typeface="Calibri"/>
                <a:cs typeface="Calibri"/>
              </a:rPr>
              <a:t>olmalı</a:t>
            </a:r>
            <a:r>
              <a:rPr sz="2400" dirty="0">
                <a:latin typeface="Calibri"/>
                <a:cs typeface="Calibri"/>
              </a:rPr>
              <a:t>	</a:t>
            </a:r>
            <a:r>
              <a:rPr sz="2400" spc="-25" dirty="0">
                <a:latin typeface="Calibri"/>
                <a:cs typeface="Calibri"/>
              </a:rPr>
              <a:t>ve</a:t>
            </a:r>
            <a:r>
              <a:rPr sz="2400" dirty="0">
                <a:latin typeface="Calibri"/>
                <a:cs typeface="Calibri"/>
              </a:rPr>
              <a:t>	</a:t>
            </a:r>
            <a:r>
              <a:rPr sz="2400" spc="-10" dirty="0">
                <a:latin typeface="Calibri"/>
                <a:cs typeface="Calibri"/>
              </a:rPr>
              <a:t>periyodik </a:t>
            </a:r>
            <a:r>
              <a:rPr sz="2400" dirty="0">
                <a:latin typeface="Calibri"/>
                <a:cs typeface="Calibri"/>
              </a:rPr>
              <a:t>olarak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güncellenmelidir.</a:t>
            </a:r>
            <a:endParaRPr sz="2400">
              <a:latin typeface="Calibri"/>
              <a:cs typeface="Calibri"/>
            </a:endParaRPr>
          </a:p>
          <a:p>
            <a:pPr marL="469265" indent="-456565">
              <a:lnSpc>
                <a:spcPct val="100000"/>
              </a:lnSpc>
              <a:spcBef>
                <a:spcPts val="600"/>
              </a:spcBef>
              <a:buClr>
                <a:srgbClr val="5B9BD4"/>
              </a:buClr>
              <a:buSzPct val="79166"/>
              <a:buFont typeface="Wingdings"/>
              <a:buChar char=""/>
              <a:tabLst>
                <a:tab pos="469265" algn="l"/>
              </a:tabLst>
            </a:pPr>
            <a:r>
              <a:rPr sz="2400" spc="-10" dirty="0">
                <a:latin typeface="Calibri"/>
                <a:cs typeface="Calibri"/>
              </a:rPr>
              <a:t>Parolaları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Asla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Paylaşmayın</a:t>
            </a:r>
            <a:endParaRPr sz="2400">
              <a:latin typeface="Calibri"/>
              <a:cs typeface="Calibri"/>
            </a:endParaRPr>
          </a:p>
          <a:p>
            <a:pPr marL="469265" indent="-456565">
              <a:lnSpc>
                <a:spcPct val="100000"/>
              </a:lnSpc>
              <a:spcBef>
                <a:spcPts val="605"/>
              </a:spcBef>
              <a:buClr>
                <a:srgbClr val="5B9BD4"/>
              </a:buClr>
              <a:buSzPct val="79166"/>
              <a:buFont typeface="Wingdings"/>
              <a:buChar char=""/>
              <a:tabLst>
                <a:tab pos="469265" algn="l"/>
              </a:tabLst>
            </a:pPr>
            <a:r>
              <a:rPr sz="2400" dirty="0">
                <a:latin typeface="Calibri"/>
                <a:cs typeface="Calibri"/>
              </a:rPr>
              <a:t>İki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Faktörlü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Kimlik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Doğrulama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(2FA)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Kullanımı</a:t>
            </a:r>
            <a:endParaRPr sz="2400">
              <a:latin typeface="Calibri"/>
              <a:cs typeface="Calibri"/>
            </a:endParaRPr>
          </a:p>
          <a:p>
            <a:pPr marL="469265" indent="-456565">
              <a:lnSpc>
                <a:spcPct val="100000"/>
              </a:lnSpc>
              <a:spcBef>
                <a:spcPts val="600"/>
              </a:spcBef>
              <a:buClr>
                <a:srgbClr val="5B9BD4"/>
              </a:buClr>
              <a:buSzPct val="79166"/>
              <a:buFont typeface="Wingdings"/>
              <a:buChar char=""/>
              <a:tabLst>
                <a:tab pos="469265" algn="l"/>
              </a:tabLst>
            </a:pPr>
            <a:r>
              <a:rPr sz="2400" dirty="0">
                <a:latin typeface="Calibri"/>
                <a:cs typeface="Calibri"/>
              </a:rPr>
              <a:t>Parola</a:t>
            </a:r>
            <a:r>
              <a:rPr sz="2400" spc="-9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Yöneticisi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Kullanın</a:t>
            </a:r>
            <a:endParaRPr sz="2400">
              <a:latin typeface="Calibri"/>
              <a:cs typeface="Calibri"/>
            </a:endParaRPr>
          </a:p>
          <a:p>
            <a:pPr marL="469265" indent="-456565">
              <a:lnSpc>
                <a:spcPct val="100000"/>
              </a:lnSpc>
              <a:spcBef>
                <a:spcPts val="600"/>
              </a:spcBef>
              <a:buClr>
                <a:srgbClr val="5B9BD4"/>
              </a:buClr>
              <a:buSzPct val="79166"/>
              <a:buFont typeface="Wingdings"/>
              <a:buChar char=""/>
              <a:tabLst>
                <a:tab pos="469265" algn="l"/>
              </a:tabLst>
            </a:pPr>
            <a:r>
              <a:rPr sz="2400" dirty="0">
                <a:latin typeface="Calibri"/>
                <a:cs typeface="Calibri"/>
              </a:rPr>
              <a:t>Şüpheli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Girişleri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Kontrol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Edin.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27556" y="669493"/>
            <a:ext cx="22669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05" dirty="0">
                <a:solidFill>
                  <a:srgbClr val="F88556"/>
                </a:solidFill>
                <a:latin typeface="Lucida Sans Unicode"/>
                <a:cs typeface="Lucida Sans Unicode"/>
              </a:rPr>
              <a:t>◤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325372" y="722833"/>
            <a:ext cx="983869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4712335" algn="l"/>
              </a:tabLst>
            </a:pPr>
            <a:r>
              <a:rPr b="0" u="heavy" dirty="0">
                <a:uFill>
                  <a:solidFill>
                    <a:srgbClr val="F88556"/>
                  </a:solidFill>
                </a:uFill>
                <a:latin typeface="Times New Roman"/>
                <a:cs typeface="Times New Roman"/>
              </a:rPr>
              <a:t>	</a:t>
            </a:r>
            <a:r>
              <a:rPr u="heavy" spc="-20" dirty="0">
                <a:uFill>
                  <a:solidFill>
                    <a:srgbClr val="F88556"/>
                  </a:solidFill>
                </a:uFill>
              </a:rPr>
              <a:t>İnternet’e</a:t>
            </a:r>
            <a:r>
              <a:rPr u="heavy" spc="-185" dirty="0">
                <a:uFill>
                  <a:solidFill>
                    <a:srgbClr val="F88556"/>
                  </a:solidFill>
                </a:uFill>
              </a:rPr>
              <a:t> </a:t>
            </a:r>
            <a:r>
              <a:rPr u="heavy" spc="-10" dirty="0">
                <a:uFill>
                  <a:solidFill>
                    <a:srgbClr val="F88556"/>
                  </a:solidFill>
                </a:uFill>
              </a:rPr>
              <a:t>Bağlanmak 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487805" y="1556130"/>
            <a:ext cx="9544050" cy="499808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55600" marR="5080" indent="-342900" algn="just">
              <a:lnSpc>
                <a:spcPct val="100800"/>
              </a:lnSpc>
              <a:spcBef>
                <a:spcPts val="75"/>
              </a:spcBef>
              <a:buClr>
                <a:srgbClr val="5B9BD4"/>
              </a:buClr>
              <a:buSzPct val="79166"/>
              <a:buFont typeface="Wingdings"/>
              <a:buChar char=""/>
              <a:tabLst>
                <a:tab pos="355600" algn="l"/>
              </a:tabLst>
            </a:pPr>
            <a:r>
              <a:rPr sz="2400" dirty="0">
                <a:latin typeface="Calibri"/>
                <a:cs typeface="Calibri"/>
              </a:rPr>
              <a:t>İnternete</a:t>
            </a:r>
            <a:r>
              <a:rPr sz="2400" spc="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erişim</a:t>
            </a:r>
            <a:r>
              <a:rPr sz="2400" spc="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sağlamak</a:t>
            </a:r>
            <a:r>
              <a:rPr sz="2400" spc="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için</a:t>
            </a:r>
            <a:r>
              <a:rPr sz="2400" spc="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kullanılan</a:t>
            </a:r>
            <a:r>
              <a:rPr sz="2400" spc="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teknolojiler:</a:t>
            </a:r>
            <a:r>
              <a:rPr sz="2400" spc="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DSL,</a:t>
            </a:r>
            <a:r>
              <a:rPr sz="2400" spc="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fiber,</a:t>
            </a:r>
            <a:r>
              <a:rPr sz="2400" spc="4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kablosuz, </a:t>
            </a:r>
            <a:r>
              <a:rPr sz="2400" dirty="0">
                <a:latin typeface="Calibri"/>
                <a:cs typeface="Calibri"/>
              </a:rPr>
              <a:t>uydu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veya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gsm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teknolojileridir.</a:t>
            </a:r>
            <a:endParaRPr sz="2400">
              <a:latin typeface="Calibri"/>
              <a:cs typeface="Calibri"/>
            </a:endParaRPr>
          </a:p>
          <a:p>
            <a:pPr marL="355600" marR="5715" indent="-342900" algn="just">
              <a:lnSpc>
                <a:spcPct val="100400"/>
              </a:lnSpc>
              <a:spcBef>
                <a:spcPts val="565"/>
              </a:spcBef>
              <a:buClr>
                <a:srgbClr val="5B9BD4"/>
              </a:buClr>
              <a:buSzPct val="79166"/>
              <a:buFont typeface="Wingdings"/>
              <a:buChar char=""/>
              <a:tabLst>
                <a:tab pos="355600" algn="l"/>
              </a:tabLst>
            </a:pPr>
            <a:r>
              <a:rPr sz="2400" dirty="0">
                <a:latin typeface="Calibri"/>
                <a:cs typeface="Calibri"/>
              </a:rPr>
              <a:t>Bireylerin</a:t>
            </a:r>
            <a:r>
              <a:rPr sz="2400" spc="50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ve</a:t>
            </a:r>
            <a:r>
              <a:rPr sz="2400" spc="50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kurumların</a:t>
            </a:r>
            <a:r>
              <a:rPr sz="2400" spc="49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internete</a:t>
            </a:r>
            <a:r>
              <a:rPr sz="2400" spc="49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bağlanabilmesi</a:t>
            </a:r>
            <a:r>
              <a:rPr sz="2400" spc="49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için</a:t>
            </a:r>
            <a:r>
              <a:rPr sz="2400" spc="50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internet</a:t>
            </a:r>
            <a:r>
              <a:rPr sz="2400" spc="49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hizmeti </a:t>
            </a:r>
            <a:r>
              <a:rPr sz="2400" dirty="0">
                <a:latin typeface="Calibri"/>
                <a:cs typeface="Calibri"/>
              </a:rPr>
              <a:t>sunan</a:t>
            </a:r>
            <a:r>
              <a:rPr sz="2400" spc="4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kuruluşlara</a:t>
            </a:r>
            <a:r>
              <a:rPr sz="2400" spc="430" dirty="0">
                <a:latin typeface="Calibri"/>
                <a:cs typeface="Calibri"/>
              </a:rPr>
              <a:t> </a:t>
            </a:r>
            <a:r>
              <a:rPr sz="2400" b="1" i="1" dirty="0">
                <a:solidFill>
                  <a:srgbClr val="F34D09"/>
                </a:solidFill>
                <a:latin typeface="Calibri"/>
                <a:cs typeface="Calibri"/>
              </a:rPr>
              <a:t>Servis</a:t>
            </a:r>
            <a:r>
              <a:rPr sz="2400" b="1" i="1" spc="434" dirty="0">
                <a:solidFill>
                  <a:srgbClr val="F34D09"/>
                </a:solidFill>
                <a:latin typeface="Calibri"/>
                <a:cs typeface="Calibri"/>
              </a:rPr>
              <a:t> </a:t>
            </a:r>
            <a:r>
              <a:rPr sz="2400" b="1" i="1" dirty="0">
                <a:solidFill>
                  <a:srgbClr val="F34D09"/>
                </a:solidFill>
                <a:latin typeface="Calibri"/>
                <a:cs typeface="Calibri"/>
              </a:rPr>
              <a:t>Sağlayıcı</a:t>
            </a:r>
            <a:r>
              <a:rPr sz="2400" b="1" i="1" spc="434" dirty="0">
                <a:solidFill>
                  <a:srgbClr val="F34D09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(ISP-</a:t>
            </a:r>
            <a:r>
              <a:rPr sz="2400" dirty="0">
                <a:latin typeface="Calibri"/>
                <a:cs typeface="Calibri"/>
              </a:rPr>
              <a:t>Internet</a:t>
            </a:r>
            <a:r>
              <a:rPr sz="2400" spc="4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Service</a:t>
            </a:r>
            <a:r>
              <a:rPr sz="2400" spc="434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Provider)</a:t>
            </a:r>
            <a:r>
              <a:rPr sz="2400" spc="44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firma denir.</a:t>
            </a:r>
            <a:endParaRPr sz="2400">
              <a:latin typeface="Calibri"/>
              <a:cs typeface="Calibri"/>
            </a:endParaRPr>
          </a:p>
          <a:p>
            <a:pPr marL="806450" marR="6350" lvl="1" indent="-342900" algn="just">
              <a:lnSpc>
                <a:spcPct val="100299"/>
              </a:lnSpc>
              <a:spcBef>
                <a:spcPts val="590"/>
              </a:spcBef>
              <a:buClr>
                <a:srgbClr val="5B9BD4"/>
              </a:buClr>
              <a:buSzPct val="79545"/>
              <a:buFont typeface="Wingdings"/>
              <a:buChar char=""/>
              <a:tabLst>
                <a:tab pos="806450" algn="l"/>
              </a:tabLst>
            </a:pPr>
            <a:r>
              <a:rPr sz="2200" dirty="0">
                <a:latin typeface="Calibri"/>
                <a:cs typeface="Calibri"/>
              </a:rPr>
              <a:t>Ülkemizde</a:t>
            </a:r>
            <a:r>
              <a:rPr sz="2200" spc="3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Türk</a:t>
            </a:r>
            <a:r>
              <a:rPr sz="2200" spc="2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Telekom,</a:t>
            </a:r>
            <a:r>
              <a:rPr sz="2200" spc="4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Türksat(Kablonet),</a:t>
            </a:r>
            <a:r>
              <a:rPr sz="2200" spc="3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Süperonline,</a:t>
            </a:r>
            <a:r>
              <a:rPr sz="2200" spc="3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TürkNet,</a:t>
            </a:r>
            <a:r>
              <a:rPr sz="2200" spc="3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D-Smart, </a:t>
            </a:r>
            <a:r>
              <a:rPr sz="2200" dirty="0">
                <a:latin typeface="Calibri"/>
                <a:cs typeface="Calibri"/>
              </a:rPr>
              <a:t>Millenicom,</a:t>
            </a:r>
            <a:r>
              <a:rPr sz="2200" spc="12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Türkcell,</a:t>
            </a:r>
            <a:r>
              <a:rPr sz="2200" spc="114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Vodafone</a:t>
            </a:r>
            <a:r>
              <a:rPr sz="2200" spc="13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gibi</a:t>
            </a:r>
            <a:r>
              <a:rPr sz="2200" spc="114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firmalar</a:t>
            </a:r>
            <a:r>
              <a:rPr sz="2200" spc="12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internet</a:t>
            </a:r>
            <a:r>
              <a:rPr sz="2200" spc="13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servis</a:t>
            </a:r>
            <a:r>
              <a:rPr sz="2200" spc="13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sağlayıcı</a:t>
            </a:r>
            <a:r>
              <a:rPr sz="2200" spc="12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hizmeti sunar.</a:t>
            </a:r>
            <a:endParaRPr sz="2200">
              <a:latin typeface="Calibri"/>
              <a:cs typeface="Calibri"/>
            </a:endParaRPr>
          </a:p>
          <a:p>
            <a:pPr marL="355600" marR="5715" indent="-342900" algn="just">
              <a:lnSpc>
                <a:spcPct val="100499"/>
              </a:lnSpc>
              <a:spcBef>
                <a:spcPts val="555"/>
              </a:spcBef>
              <a:buClr>
                <a:srgbClr val="5B9BD4"/>
              </a:buClr>
              <a:buSzPct val="79166"/>
              <a:buFont typeface="Wingdings"/>
              <a:buChar char=""/>
              <a:tabLst>
                <a:tab pos="355600" algn="l"/>
              </a:tabLst>
            </a:pPr>
            <a:r>
              <a:rPr sz="2400" dirty="0">
                <a:latin typeface="Calibri"/>
                <a:cs typeface="Calibri"/>
              </a:rPr>
              <a:t>Ülkemizde</a:t>
            </a:r>
            <a:r>
              <a:rPr sz="2400" spc="40" dirty="0">
                <a:latin typeface="Calibri"/>
                <a:cs typeface="Calibri"/>
              </a:rPr>
              <a:t>  </a:t>
            </a:r>
            <a:r>
              <a:rPr sz="2400" dirty="0">
                <a:latin typeface="Calibri"/>
                <a:cs typeface="Calibri"/>
              </a:rPr>
              <a:t>üniversiteler,</a:t>
            </a:r>
            <a:r>
              <a:rPr sz="2400" spc="40" dirty="0">
                <a:latin typeface="Calibri"/>
                <a:cs typeface="Calibri"/>
              </a:rPr>
              <a:t>  </a:t>
            </a:r>
            <a:r>
              <a:rPr sz="2400" dirty="0">
                <a:latin typeface="Calibri"/>
                <a:cs typeface="Calibri"/>
              </a:rPr>
              <a:t>TÜBİTAK</a:t>
            </a:r>
            <a:r>
              <a:rPr sz="2400" spc="50" dirty="0">
                <a:latin typeface="Calibri"/>
                <a:cs typeface="Calibri"/>
              </a:rPr>
              <a:t>  </a:t>
            </a:r>
            <a:r>
              <a:rPr sz="2400" dirty="0">
                <a:latin typeface="Calibri"/>
                <a:cs typeface="Calibri"/>
              </a:rPr>
              <a:t>tarafından</a:t>
            </a:r>
            <a:r>
              <a:rPr sz="2400" spc="45" dirty="0">
                <a:latin typeface="Calibri"/>
                <a:cs typeface="Calibri"/>
              </a:rPr>
              <a:t>  </a:t>
            </a:r>
            <a:r>
              <a:rPr sz="2400" dirty="0">
                <a:latin typeface="Calibri"/>
                <a:cs typeface="Calibri"/>
              </a:rPr>
              <a:t>işletilen</a:t>
            </a:r>
            <a:r>
              <a:rPr sz="2400" spc="45" dirty="0">
                <a:latin typeface="Calibri"/>
                <a:cs typeface="Calibri"/>
              </a:rPr>
              <a:t>  </a:t>
            </a:r>
            <a:r>
              <a:rPr sz="2400" dirty="0">
                <a:latin typeface="Calibri"/>
                <a:cs typeface="Calibri"/>
              </a:rPr>
              <a:t>ULAKNET</a:t>
            </a:r>
            <a:r>
              <a:rPr sz="2400" spc="45" dirty="0">
                <a:latin typeface="Calibri"/>
                <a:cs typeface="Calibri"/>
              </a:rPr>
              <a:t>  </a:t>
            </a:r>
            <a:r>
              <a:rPr sz="2400" dirty="0">
                <a:latin typeface="Calibri"/>
                <a:cs typeface="Calibri"/>
              </a:rPr>
              <a:t>ağı</a:t>
            </a:r>
            <a:r>
              <a:rPr sz="2400" spc="50" dirty="0">
                <a:latin typeface="Calibri"/>
                <a:cs typeface="Calibri"/>
              </a:rPr>
              <a:t>  </a:t>
            </a:r>
            <a:r>
              <a:rPr sz="2400" spc="-25" dirty="0">
                <a:latin typeface="Calibri"/>
                <a:cs typeface="Calibri"/>
              </a:rPr>
              <a:t>ile </a:t>
            </a:r>
            <a:r>
              <a:rPr sz="2400" dirty="0">
                <a:latin typeface="Calibri"/>
                <a:cs typeface="Calibri"/>
              </a:rPr>
              <a:t>bağlıdır.</a:t>
            </a:r>
            <a:r>
              <a:rPr sz="2400" spc="90" dirty="0">
                <a:latin typeface="Calibri"/>
                <a:cs typeface="Calibri"/>
              </a:rPr>
              <a:t>  </a:t>
            </a:r>
            <a:r>
              <a:rPr sz="2400" dirty="0">
                <a:latin typeface="Calibri"/>
                <a:cs typeface="Calibri"/>
              </a:rPr>
              <a:t>Bu</a:t>
            </a:r>
            <a:r>
              <a:rPr sz="2400" spc="100" dirty="0">
                <a:latin typeface="Calibri"/>
                <a:cs typeface="Calibri"/>
              </a:rPr>
              <a:t>  </a:t>
            </a:r>
            <a:r>
              <a:rPr sz="2400" dirty="0">
                <a:latin typeface="Calibri"/>
                <a:cs typeface="Calibri"/>
              </a:rPr>
              <a:t>ağ</a:t>
            </a:r>
            <a:r>
              <a:rPr sz="2400" spc="95" dirty="0">
                <a:latin typeface="Calibri"/>
                <a:cs typeface="Calibri"/>
              </a:rPr>
              <a:t>  </a:t>
            </a:r>
            <a:r>
              <a:rPr sz="2400" dirty="0">
                <a:latin typeface="Calibri"/>
                <a:cs typeface="Calibri"/>
              </a:rPr>
              <a:t>eğitim</a:t>
            </a:r>
            <a:r>
              <a:rPr sz="2400" spc="100" dirty="0">
                <a:latin typeface="Calibri"/>
                <a:cs typeface="Calibri"/>
              </a:rPr>
              <a:t>  </a:t>
            </a:r>
            <a:r>
              <a:rPr sz="2400" dirty="0">
                <a:latin typeface="Calibri"/>
                <a:cs typeface="Calibri"/>
              </a:rPr>
              <a:t>ve</a:t>
            </a:r>
            <a:r>
              <a:rPr sz="2400" spc="100" dirty="0">
                <a:latin typeface="Calibri"/>
                <a:cs typeface="Calibri"/>
              </a:rPr>
              <a:t>  </a:t>
            </a:r>
            <a:r>
              <a:rPr sz="2400" dirty="0">
                <a:latin typeface="Calibri"/>
                <a:cs typeface="Calibri"/>
              </a:rPr>
              <a:t>araştırma</a:t>
            </a:r>
            <a:r>
              <a:rPr sz="2400" spc="105" dirty="0">
                <a:latin typeface="Calibri"/>
                <a:cs typeface="Calibri"/>
              </a:rPr>
              <a:t>  </a:t>
            </a:r>
            <a:r>
              <a:rPr sz="2400" dirty="0">
                <a:latin typeface="Calibri"/>
                <a:cs typeface="Calibri"/>
              </a:rPr>
              <a:t>kurumlarının</a:t>
            </a:r>
            <a:r>
              <a:rPr sz="2400" spc="100" dirty="0">
                <a:latin typeface="Calibri"/>
                <a:cs typeface="Calibri"/>
              </a:rPr>
              <a:t>  </a:t>
            </a:r>
            <a:r>
              <a:rPr sz="2400" dirty="0">
                <a:latin typeface="Calibri"/>
                <a:cs typeface="Calibri"/>
              </a:rPr>
              <a:t>internete</a:t>
            </a:r>
            <a:r>
              <a:rPr sz="2400" spc="105" dirty="0">
                <a:latin typeface="Calibri"/>
                <a:cs typeface="Calibri"/>
              </a:rPr>
              <a:t>  </a:t>
            </a:r>
            <a:r>
              <a:rPr sz="2400" dirty="0">
                <a:latin typeface="Calibri"/>
                <a:cs typeface="Calibri"/>
              </a:rPr>
              <a:t>ve</a:t>
            </a:r>
            <a:r>
              <a:rPr sz="2400" spc="105" dirty="0">
                <a:latin typeface="Calibri"/>
                <a:cs typeface="Calibri"/>
              </a:rPr>
              <a:t>  </a:t>
            </a:r>
            <a:r>
              <a:rPr sz="2400" spc="-10" dirty="0">
                <a:latin typeface="Calibri"/>
                <a:cs typeface="Calibri"/>
              </a:rPr>
              <a:t>global </a:t>
            </a:r>
            <a:r>
              <a:rPr sz="2400" dirty="0">
                <a:latin typeface="Calibri"/>
                <a:cs typeface="Calibri"/>
              </a:rPr>
              <a:t>akademik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ağlara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yüksek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hızlı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erişimini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sağlar.</a:t>
            </a:r>
            <a:endParaRPr sz="2400">
              <a:latin typeface="Calibri"/>
              <a:cs typeface="Calibri"/>
            </a:endParaRPr>
          </a:p>
          <a:p>
            <a:pPr marL="355600" marR="6350" indent="-342900" algn="just">
              <a:lnSpc>
                <a:spcPct val="100800"/>
              </a:lnSpc>
              <a:spcBef>
                <a:spcPts val="550"/>
              </a:spcBef>
              <a:buClr>
                <a:srgbClr val="5B9BD4"/>
              </a:buClr>
              <a:buSzPct val="79166"/>
              <a:buFont typeface="Wingdings"/>
              <a:buChar char=""/>
              <a:tabLst>
                <a:tab pos="355600" algn="l"/>
              </a:tabLst>
            </a:pPr>
            <a:r>
              <a:rPr sz="2400" dirty="0">
                <a:latin typeface="Calibri"/>
                <a:cs typeface="Calibri"/>
              </a:rPr>
              <a:t>Dünya</a:t>
            </a:r>
            <a:r>
              <a:rPr sz="2400" spc="300" dirty="0">
                <a:latin typeface="Calibri"/>
                <a:cs typeface="Calibri"/>
              </a:rPr>
              <a:t>  </a:t>
            </a:r>
            <a:r>
              <a:rPr sz="2400" dirty="0">
                <a:latin typeface="Calibri"/>
                <a:cs typeface="Calibri"/>
              </a:rPr>
              <a:t>yörüngesine</a:t>
            </a:r>
            <a:r>
              <a:rPr sz="2400" spc="300" dirty="0">
                <a:latin typeface="Calibri"/>
                <a:cs typeface="Calibri"/>
              </a:rPr>
              <a:t>  </a:t>
            </a:r>
            <a:r>
              <a:rPr sz="2400" dirty="0">
                <a:latin typeface="Calibri"/>
                <a:cs typeface="Calibri"/>
              </a:rPr>
              <a:t>yerleştirilen</a:t>
            </a:r>
            <a:r>
              <a:rPr sz="2400" spc="305" dirty="0">
                <a:latin typeface="Calibri"/>
                <a:cs typeface="Calibri"/>
              </a:rPr>
              <a:t>  </a:t>
            </a:r>
            <a:r>
              <a:rPr sz="2400" dirty="0">
                <a:latin typeface="Calibri"/>
                <a:cs typeface="Calibri"/>
              </a:rPr>
              <a:t>düşük</a:t>
            </a:r>
            <a:r>
              <a:rPr sz="2400" spc="295" dirty="0">
                <a:latin typeface="Calibri"/>
                <a:cs typeface="Calibri"/>
              </a:rPr>
              <a:t>  </a:t>
            </a:r>
            <a:r>
              <a:rPr sz="2400" dirty="0">
                <a:latin typeface="Calibri"/>
                <a:cs typeface="Calibri"/>
              </a:rPr>
              <a:t>irtifalı</a:t>
            </a:r>
            <a:r>
              <a:rPr sz="2400" spc="305" dirty="0">
                <a:latin typeface="Calibri"/>
                <a:cs typeface="Calibri"/>
              </a:rPr>
              <a:t>  </a:t>
            </a:r>
            <a:r>
              <a:rPr sz="2400" dirty="0">
                <a:latin typeface="Calibri"/>
                <a:cs typeface="Calibri"/>
              </a:rPr>
              <a:t>uydu</a:t>
            </a:r>
            <a:r>
              <a:rPr sz="2400" spc="300" dirty="0">
                <a:latin typeface="Calibri"/>
                <a:cs typeface="Calibri"/>
              </a:rPr>
              <a:t>  </a:t>
            </a:r>
            <a:r>
              <a:rPr sz="2400" dirty="0">
                <a:latin typeface="Calibri"/>
                <a:cs typeface="Calibri"/>
              </a:rPr>
              <a:t>ağı</a:t>
            </a:r>
            <a:r>
              <a:rPr sz="2400" spc="300" dirty="0">
                <a:latin typeface="Calibri"/>
                <a:cs typeface="Calibri"/>
              </a:rPr>
              <a:t>  </a:t>
            </a:r>
            <a:r>
              <a:rPr sz="2400" dirty="0">
                <a:latin typeface="Calibri"/>
                <a:cs typeface="Calibri"/>
              </a:rPr>
              <a:t>ile</a:t>
            </a:r>
            <a:r>
              <a:rPr sz="2400" spc="305" dirty="0">
                <a:latin typeface="Calibri"/>
                <a:cs typeface="Calibri"/>
              </a:rPr>
              <a:t>  </a:t>
            </a:r>
            <a:r>
              <a:rPr sz="2400" spc="-10" dirty="0">
                <a:latin typeface="Calibri"/>
                <a:cs typeface="Calibri"/>
              </a:rPr>
              <a:t>SpaceX tarafından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Starlink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uydu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internet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erişimi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bağlantısı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sunar.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19393" y="5904382"/>
            <a:ext cx="194945" cy="71310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r>
              <a:rPr sz="1200" spc="-10" dirty="0">
                <a:solidFill>
                  <a:srgbClr val="FFFFFF"/>
                </a:solidFill>
                <a:latin typeface="Times New Roman"/>
                <a:cs typeface="Times New Roman"/>
              </a:rPr>
              <a:t>22.09.2025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09091" y="170179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6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7" name="Metin kutusu 5">
            <a:extLst>
              <a:ext uri="{FF2B5EF4-FFF2-40B4-BE49-F238E27FC236}">
                <a16:creationId xmlns:a16="http://schemas.microsoft.com/office/drawing/2014/main" id="{DB5140C7-DD1E-6220-9265-C7146482736F}"/>
              </a:ext>
            </a:extLst>
          </p:cNvPr>
          <p:cNvSpPr txBox="1"/>
          <p:nvPr/>
        </p:nvSpPr>
        <p:spPr>
          <a:xfrm rot="5400000">
            <a:off x="-969035" y="3036957"/>
            <a:ext cx="2971800" cy="707886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kern="0"/>
            </a:defPPr>
          </a:lstStyle>
          <a:p>
            <a:pPr algn="ctr"/>
            <a:r>
              <a:rPr lang="en-US" sz="4000" b="1" dirty="0">
                <a:solidFill>
                  <a:schemeClr val="bg1"/>
                </a:solidFill>
              </a:rPr>
              <a:t>˗ˏˋ ★ ˎˊ˗</a:t>
            </a:r>
            <a:endParaRPr lang="tr-TR" sz="40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27556" y="669493"/>
            <a:ext cx="22669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05" dirty="0">
                <a:solidFill>
                  <a:srgbClr val="F88556"/>
                </a:solidFill>
                <a:latin typeface="Lucida Sans Unicode"/>
                <a:cs typeface="Lucida Sans Unicode"/>
              </a:rPr>
              <a:t>◤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325372" y="722833"/>
            <a:ext cx="983869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6004560" algn="l"/>
              </a:tabLst>
            </a:pPr>
            <a:r>
              <a:rPr b="0" u="heavy" dirty="0">
                <a:uFill>
                  <a:solidFill>
                    <a:srgbClr val="F88556"/>
                  </a:solidFill>
                </a:uFill>
                <a:latin typeface="Times New Roman"/>
                <a:cs typeface="Times New Roman"/>
              </a:rPr>
              <a:t>	</a:t>
            </a:r>
            <a:r>
              <a:rPr u="heavy" dirty="0">
                <a:uFill>
                  <a:solidFill>
                    <a:srgbClr val="F88556"/>
                  </a:solidFill>
                </a:uFill>
              </a:rPr>
              <a:t>Bilgisayar</a:t>
            </a:r>
            <a:r>
              <a:rPr u="heavy" spc="-215" dirty="0">
                <a:uFill>
                  <a:solidFill>
                    <a:srgbClr val="F88556"/>
                  </a:solidFill>
                </a:uFill>
              </a:rPr>
              <a:t> </a:t>
            </a:r>
            <a:r>
              <a:rPr u="heavy" spc="-10" dirty="0">
                <a:uFill>
                  <a:solidFill>
                    <a:srgbClr val="F88556"/>
                  </a:solidFill>
                </a:uFill>
              </a:rPr>
              <a:t>Ağları 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487805" y="1488186"/>
            <a:ext cx="9544685" cy="4704715"/>
          </a:xfrm>
          <a:prstGeom prst="rect">
            <a:avLst/>
          </a:prstGeom>
        </p:spPr>
        <p:txBody>
          <a:bodyPr vert="horz" wrap="square" lIns="0" tIns="76835" rIns="0" bIns="0" rtlCol="0">
            <a:spAutoFit/>
          </a:bodyPr>
          <a:lstStyle/>
          <a:p>
            <a:pPr marL="355600" marR="5080" indent="-342900" algn="just">
              <a:lnSpc>
                <a:spcPts val="2110"/>
              </a:lnSpc>
              <a:spcBef>
                <a:spcPts val="605"/>
              </a:spcBef>
              <a:buClr>
                <a:srgbClr val="5B9BD4"/>
              </a:buClr>
              <a:buSzPct val="79545"/>
              <a:buFont typeface="Wingdings"/>
              <a:buChar char=""/>
              <a:tabLst>
                <a:tab pos="355600" algn="l"/>
              </a:tabLst>
            </a:pPr>
            <a:r>
              <a:rPr sz="2200" dirty="0">
                <a:latin typeface="Calibri"/>
                <a:cs typeface="Calibri"/>
              </a:rPr>
              <a:t>Bir</a:t>
            </a:r>
            <a:r>
              <a:rPr sz="2200" spc="509" dirty="0">
                <a:latin typeface="Calibri"/>
                <a:cs typeface="Calibri"/>
              </a:rPr>
              <a:t>  </a:t>
            </a:r>
            <a:r>
              <a:rPr sz="2200" dirty="0">
                <a:latin typeface="Calibri"/>
                <a:cs typeface="Calibri"/>
              </a:rPr>
              <a:t>bilgisayar</a:t>
            </a:r>
            <a:r>
              <a:rPr sz="2200" spc="509" dirty="0">
                <a:latin typeface="Calibri"/>
                <a:cs typeface="Calibri"/>
              </a:rPr>
              <a:t>  </a:t>
            </a:r>
            <a:r>
              <a:rPr sz="2200" dirty="0">
                <a:latin typeface="Calibri"/>
                <a:cs typeface="Calibri"/>
              </a:rPr>
              <a:t>ağı,</a:t>
            </a:r>
            <a:r>
              <a:rPr sz="2200" spc="509" dirty="0">
                <a:latin typeface="Calibri"/>
                <a:cs typeface="Calibri"/>
              </a:rPr>
              <a:t>  </a:t>
            </a:r>
            <a:r>
              <a:rPr sz="2200" dirty="0">
                <a:latin typeface="Calibri"/>
                <a:cs typeface="Calibri"/>
              </a:rPr>
              <a:t>iki</a:t>
            </a:r>
            <a:r>
              <a:rPr sz="2200" spc="509" dirty="0">
                <a:latin typeface="Calibri"/>
                <a:cs typeface="Calibri"/>
              </a:rPr>
              <a:t>  </a:t>
            </a:r>
            <a:r>
              <a:rPr sz="2200" dirty="0">
                <a:latin typeface="Calibri"/>
                <a:cs typeface="Calibri"/>
              </a:rPr>
              <a:t>veya</a:t>
            </a:r>
            <a:r>
              <a:rPr sz="2200" spc="509" dirty="0">
                <a:latin typeface="Calibri"/>
                <a:cs typeface="Calibri"/>
              </a:rPr>
              <a:t>  </a:t>
            </a:r>
            <a:r>
              <a:rPr sz="2200" dirty="0">
                <a:latin typeface="Calibri"/>
                <a:cs typeface="Calibri"/>
              </a:rPr>
              <a:t>daha</a:t>
            </a:r>
            <a:r>
              <a:rPr sz="2200" spc="509" dirty="0">
                <a:latin typeface="Calibri"/>
                <a:cs typeface="Calibri"/>
              </a:rPr>
              <a:t>  </a:t>
            </a:r>
            <a:r>
              <a:rPr sz="2200" dirty="0">
                <a:latin typeface="Calibri"/>
                <a:cs typeface="Calibri"/>
              </a:rPr>
              <a:t>fazla</a:t>
            </a:r>
            <a:r>
              <a:rPr sz="2200" spc="509" dirty="0">
                <a:latin typeface="Calibri"/>
                <a:cs typeface="Calibri"/>
              </a:rPr>
              <a:t>  </a:t>
            </a:r>
            <a:r>
              <a:rPr sz="2200" dirty="0">
                <a:latin typeface="Calibri"/>
                <a:cs typeface="Calibri"/>
              </a:rPr>
              <a:t>bilgisayarın</a:t>
            </a:r>
            <a:r>
              <a:rPr sz="2200" spc="509" dirty="0">
                <a:latin typeface="Calibri"/>
                <a:cs typeface="Calibri"/>
              </a:rPr>
              <a:t>  </a:t>
            </a:r>
            <a:r>
              <a:rPr sz="2200" dirty="0">
                <a:latin typeface="Calibri"/>
                <a:cs typeface="Calibri"/>
              </a:rPr>
              <a:t>bir</a:t>
            </a:r>
            <a:r>
              <a:rPr sz="2200" spc="500" dirty="0">
                <a:latin typeface="Calibri"/>
                <a:cs typeface="Calibri"/>
              </a:rPr>
              <a:t>  </a:t>
            </a:r>
            <a:r>
              <a:rPr sz="2200" dirty="0">
                <a:latin typeface="Calibri"/>
                <a:cs typeface="Calibri"/>
              </a:rPr>
              <a:t>iletişim</a:t>
            </a:r>
            <a:r>
              <a:rPr sz="2200" spc="515" dirty="0">
                <a:latin typeface="Calibri"/>
                <a:cs typeface="Calibri"/>
              </a:rPr>
              <a:t>  </a:t>
            </a:r>
            <a:r>
              <a:rPr sz="2200" spc="-10" dirty="0">
                <a:latin typeface="Calibri"/>
                <a:cs typeface="Calibri"/>
              </a:rPr>
              <a:t>aracı üzerinden(kablolu</a:t>
            </a:r>
            <a:r>
              <a:rPr sz="2200" spc="2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veya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kablosuz),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tüm</a:t>
            </a:r>
            <a:r>
              <a:rPr sz="2200" spc="2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iletişim,</a:t>
            </a:r>
            <a:r>
              <a:rPr sz="2200" spc="2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yazılım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ve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donanım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bileşenleri</a:t>
            </a:r>
            <a:r>
              <a:rPr sz="2200" spc="20" dirty="0">
                <a:latin typeface="Calibri"/>
                <a:cs typeface="Calibri"/>
              </a:rPr>
              <a:t> </a:t>
            </a:r>
            <a:r>
              <a:rPr sz="2200" spc="-25" dirty="0">
                <a:latin typeface="Calibri"/>
                <a:cs typeface="Calibri"/>
              </a:rPr>
              <a:t>ile </a:t>
            </a:r>
            <a:r>
              <a:rPr sz="2200" dirty="0">
                <a:latin typeface="Calibri"/>
                <a:cs typeface="Calibri"/>
              </a:rPr>
              <a:t>birlikte</a:t>
            </a:r>
            <a:r>
              <a:rPr sz="2200" spc="-6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bağlanarak</a:t>
            </a:r>
            <a:r>
              <a:rPr sz="2200" spc="-9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meydana</a:t>
            </a:r>
            <a:r>
              <a:rPr sz="2200" spc="-6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getirilen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sistemdir.</a:t>
            </a:r>
            <a:endParaRPr sz="22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spcBef>
                <a:spcPts val="1500"/>
              </a:spcBef>
              <a:buClr>
                <a:srgbClr val="5B9BD4"/>
              </a:buClr>
              <a:buSzPct val="79545"/>
              <a:buFont typeface="Wingdings"/>
              <a:buChar char=""/>
              <a:tabLst>
                <a:tab pos="354965" algn="l"/>
              </a:tabLst>
            </a:pPr>
            <a:r>
              <a:rPr sz="2200" dirty="0">
                <a:latin typeface="Calibri"/>
                <a:cs typeface="Calibri"/>
              </a:rPr>
              <a:t>Ağı</a:t>
            </a:r>
            <a:r>
              <a:rPr sz="2200" spc="-6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oluşturan</a:t>
            </a:r>
            <a:r>
              <a:rPr sz="2200" spc="-7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bileşenler</a:t>
            </a:r>
            <a:endParaRPr sz="2200">
              <a:latin typeface="Calibri"/>
              <a:cs typeface="Calibri"/>
            </a:endParaRPr>
          </a:p>
          <a:p>
            <a:pPr marL="583565" lvl="1" indent="-342265">
              <a:lnSpc>
                <a:spcPct val="100000"/>
              </a:lnSpc>
              <a:spcBef>
                <a:spcPts val="320"/>
              </a:spcBef>
              <a:buClr>
                <a:srgbClr val="5B9BD4"/>
              </a:buClr>
              <a:buSzPct val="80000"/>
              <a:buFont typeface="Wingdings"/>
              <a:buChar char=""/>
              <a:tabLst>
                <a:tab pos="583565" algn="l"/>
              </a:tabLst>
            </a:pPr>
            <a:r>
              <a:rPr sz="2000" dirty="0">
                <a:latin typeface="Calibri"/>
                <a:cs typeface="Calibri"/>
              </a:rPr>
              <a:t>Sunucu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(Server)</a:t>
            </a:r>
            <a:endParaRPr sz="2000">
              <a:latin typeface="Calibri"/>
              <a:cs typeface="Calibri"/>
            </a:endParaRPr>
          </a:p>
          <a:p>
            <a:pPr marL="583565" lvl="1" indent="-342265">
              <a:lnSpc>
                <a:spcPct val="100000"/>
              </a:lnSpc>
              <a:spcBef>
                <a:spcPts val="120"/>
              </a:spcBef>
              <a:buClr>
                <a:srgbClr val="5B9BD4"/>
              </a:buClr>
              <a:buSzPct val="80000"/>
              <a:buFont typeface="Wingdings"/>
              <a:buChar char=""/>
              <a:tabLst>
                <a:tab pos="583565" algn="l"/>
              </a:tabLst>
            </a:pPr>
            <a:r>
              <a:rPr sz="2000" dirty="0">
                <a:latin typeface="Calibri"/>
                <a:cs typeface="Calibri"/>
              </a:rPr>
              <a:t>İstemci</a:t>
            </a:r>
            <a:r>
              <a:rPr sz="2000" spc="-8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(Client)</a:t>
            </a:r>
            <a:endParaRPr sz="2000">
              <a:latin typeface="Calibri"/>
              <a:cs typeface="Calibri"/>
            </a:endParaRPr>
          </a:p>
          <a:p>
            <a:pPr marL="583565" lvl="1" indent="-342265">
              <a:lnSpc>
                <a:spcPct val="100000"/>
              </a:lnSpc>
              <a:spcBef>
                <a:spcPts val="125"/>
              </a:spcBef>
              <a:buClr>
                <a:srgbClr val="5B9BD4"/>
              </a:buClr>
              <a:buSzPct val="80000"/>
              <a:buFont typeface="Wingdings"/>
              <a:buChar char=""/>
              <a:tabLst>
                <a:tab pos="583565" algn="l"/>
              </a:tabLst>
            </a:pPr>
            <a:r>
              <a:rPr sz="2000" dirty="0">
                <a:latin typeface="Calibri"/>
                <a:cs typeface="Calibri"/>
              </a:rPr>
              <a:t>İletişim</a:t>
            </a:r>
            <a:r>
              <a:rPr sz="2000" spc="-8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protokolleri</a:t>
            </a:r>
            <a:endParaRPr sz="20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spcBef>
                <a:spcPts val="1260"/>
              </a:spcBef>
              <a:buClr>
                <a:srgbClr val="5B9BD4"/>
              </a:buClr>
              <a:buSzPct val="79545"/>
              <a:buFont typeface="Wingdings"/>
              <a:buChar char=""/>
              <a:tabLst>
                <a:tab pos="354965" algn="l"/>
              </a:tabLst>
            </a:pPr>
            <a:r>
              <a:rPr sz="2200" dirty="0">
                <a:latin typeface="Calibri"/>
                <a:cs typeface="Calibri"/>
              </a:rPr>
              <a:t>Ağı</a:t>
            </a:r>
            <a:r>
              <a:rPr sz="2200" spc="-6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oluşturan</a:t>
            </a:r>
            <a:r>
              <a:rPr sz="2200" spc="-7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cihazlar</a:t>
            </a:r>
            <a:endParaRPr sz="2200">
              <a:latin typeface="Calibri"/>
              <a:cs typeface="Calibri"/>
            </a:endParaRPr>
          </a:p>
          <a:p>
            <a:pPr marL="583565" lvl="1" indent="-342265">
              <a:lnSpc>
                <a:spcPct val="100000"/>
              </a:lnSpc>
              <a:spcBef>
                <a:spcPts val="335"/>
              </a:spcBef>
              <a:buClr>
                <a:srgbClr val="5B9BD4"/>
              </a:buClr>
              <a:buSzPct val="80000"/>
              <a:buFont typeface="Wingdings"/>
              <a:buChar char=""/>
              <a:tabLst>
                <a:tab pos="583565" algn="l"/>
              </a:tabLst>
            </a:pPr>
            <a:r>
              <a:rPr sz="2000" dirty="0">
                <a:latin typeface="Calibri"/>
                <a:cs typeface="Calibri"/>
              </a:rPr>
              <a:t>Ağ</a:t>
            </a:r>
            <a:r>
              <a:rPr sz="2000" spc="-8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arabirim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kartı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–</a:t>
            </a:r>
            <a:r>
              <a:rPr sz="2000" spc="-7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Ethernet</a:t>
            </a:r>
            <a:r>
              <a:rPr sz="2000" spc="-6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kartı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(NIC)</a:t>
            </a:r>
            <a:endParaRPr sz="2000">
              <a:latin typeface="Calibri"/>
              <a:cs typeface="Calibri"/>
            </a:endParaRPr>
          </a:p>
          <a:p>
            <a:pPr marL="583565" lvl="1" indent="-342265">
              <a:lnSpc>
                <a:spcPct val="100000"/>
              </a:lnSpc>
              <a:spcBef>
                <a:spcPts val="120"/>
              </a:spcBef>
              <a:buClr>
                <a:srgbClr val="5B9BD4"/>
              </a:buClr>
              <a:buSzPct val="80000"/>
              <a:buFont typeface="Wingdings"/>
              <a:buChar char=""/>
              <a:tabLst>
                <a:tab pos="583565" algn="l"/>
              </a:tabLst>
            </a:pPr>
            <a:r>
              <a:rPr sz="2000" dirty="0">
                <a:latin typeface="Calibri"/>
                <a:cs typeface="Calibri"/>
              </a:rPr>
              <a:t>Dağıtıcı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(Hub)</a:t>
            </a:r>
            <a:endParaRPr sz="2000">
              <a:latin typeface="Calibri"/>
              <a:cs typeface="Calibri"/>
            </a:endParaRPr>
          </a:p>
          <a:p>
            <a:pPr marL="583565" lvl="1" indent="-342265">
              <a:lnSpc>
                <a:spcPct val="100000"/>
              </a:lnSpc>
              <a:spcBef>
                <a:spcPts val="120"/>
              </a:spcBef>
              <a:buClr>
                <a:srgbClr val="5B9BD4"/>
              </a:buClr>
              <a:buSzPct val="80000"/>
              <a:buFont typeface="Wingdings"/>
              <a:buChar char=""/>
              <a:tabLst>
                <a:tab pos="583565" algn="l"/>
              </a:tabLst>
            </a:pPr>
            <a:r>
              <a:rPr sz="2000" dirty="0">
                <a:latin typeface="Calibri"/>
                <a:cs typeface="Calibri"/>
              </a:rPr>
              <a:t>Anahtar</a:t>
            </a:r>
            <a:r>
              <a:rPr sz="2000" spc="-7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(Switch)</a:t>
            </a:r>
            <a:endParaRPr sz="2000">
              <a:latin typeface="Calibri"/>
              <a:cs typeface="Calibri"/>
            </a:endParaRPr>
          </a:p>
          <a:p>
            <a:pPr marL="583565" lvl="1" indent="-342265">
              <a:lnSpc>
                <a:spcPct val="100000"/>
              </a:lnSpc>
              <a:spcBef>
                <a:spcPts val="120"/>
              </a:spcBef>
              <a:buClr>
                <a:srgbClr val="5B9BD4"/>
              </a:buClr>
              <a:buSzPct val="80000"/>
              <a:buFont typeface="Wingdings"/>
              <a:buChar char=""/>
              <a:tabLst>
                <a:tab pos="583565" algn="l"/>
              </a:tabLst>
            </a:pPr>
            <a:r>
              <a:rPr sz="2000" spc="-20" dirty="0">
                <a:latin typeface="Calibri"/>
                <a:cs typeface="Calibri"/>
              </a:rPr>
              <a:t>Yönlendirici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(Router)</a:t>
            </a:r>
            <a:endParaRPr sz="20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spcBef>
                <a:spcPts val="1265"/>
              </a:spcBef>
              <a:buClr>
                <a:srgbClr val="5B9BD4"/>
              </a:buClr>
              <a:buSzPct val="79545"/>
              <a:buFont typeface="Wingdings"/>
              <a:buChar char=""/>
              <a:tabLst>
                <a:tab pos="354965" algn="l"/>
              </a:tabLst>
            </a:pPr>
            <a:r>
              <a:rPr sz="2200" dirty="0">
                <a:latin typeface="Calibri"/>
                <a:cs typeface="Calibri"/>
              </a:rPr>
              <a:t>Coğrafi</a:t>
            </a:r>
            <a:r>
              <a:rPr sz="2200" spc="-6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koşullara</a:t>
            </a:r>
            <a:r>
              <a:rPr sz="2200" spc="-6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göre</a:t>
            </a:r>
            <a:r>
              <a:rPr sz="2200" spc="-6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ağın</a:t>
            </a:r>
            <a:r>
              <a:rPr sz="2200" spc="-6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sınıflandırılması</a:t>
            </a:r>
            <a:r>
              <a:rPr sz="2200" spc="-9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(LAN,</a:t>
            </a:r>
            <a:r>
              <a:rPr sz="2200" spc="-5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MAN,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WAN)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19393" y="5904382"/>
            <a:ext cx="194945" cy="71310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r>
              <a:rPr sz="1200" spc="-10" dirty="0">
                <a:solidFill>
                  <a:srgbClr val="FFFFFF"/>
                </a:solidFill>
                <a:latin typeface="Times New Roman"/>
                <a:cs typeface="Times New Roman"/>
              </a:rPr>
              <a:t>22.09.2025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09091" y="170179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7</a:t>
            </a:r>
            <a:endParaRPr sz="1800">
              <a:latin typeface="Microsoft Sans Serif"/>
              <a:cs typeface="Microsoft Sans Serif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96000" y="2380488"/>
            <a:ext cx="4940808" cy="3300984"/>
          </a:xfrm>
          <a:prstGeom prst="rect">
            <a:avLst/>
          </a:prstGeom>
        </p:spPr>
      </p:pic>
      <p:sp>
        <p:nvSpPr>
          <p:cNvPr id="8" name="Metin kutusu 5">
            <a:extLst>
              <a:ext uri="{FF2B5EF4-FFF2-40B4-BE49-F238E27FC236}">
                <a16:creationId xmlns:a16="http://schemas.microsoft.com/office/drawing/2014/main" id="{DB5140C7-DD1E-6220-9265-C7146482736F}"/>
              </a:ext>
            </a:extLst>
          </p:cNvPr>
          <p:cNvSpPr txBox="1"/>
          <p:nvPr/>
        </p:nvSpPr>
        <p:spPr>
          <a:xfrm rot="5400000">
            <a:off x="-969035" y="3036957"/>
            <a:ext cx="2971800" cy="707886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kern="0"/>
            </a:defPPr>
          </a:lstStyle>
          <a:p>
            <a:pPr algn="ctr"/>
            <a:r>
              <a:rPr lang="en-US" sz="4000" b="1" dirty="0">
                <a:solidFill>
                  <a:schemeClr val="bg1"/>
                </a:solidFill>
              </a:rPr>
              <a:t>˗ˏˋ ★ ˎˊ˗</a:t>
            </a:r>
            <a:endParaRPr lang="tr-TR" sz="40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27556" y="669493"/>
            <a:ext cx="22669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05" dirty="0">
                <a:solidFill>
                  <a:srgbClr val="F88556"/>
                </a:solidFill>
                <a:latin typeface="Lucida Sans Unicode"/>
                <a:cs typeface="Lucida Sans Unicode"/>
              </a:rPr>
              <a:t>◤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325372" y="769747"/>
            <a:ext cx="983869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142365" algn="l"/>
              </a:tabLst>
            </a:pPr>
            <a:r>
              <a:rPr sz="4000" b="0" u="heavy" dirty="0">
                <a:uFill>
                  <a:solidFill>
                    <a:srgbClr val="F88556"/>
                  </a:solidFill>
                </a:uFill>
                <a:latin typeface="Times New Roman"/>
                <a:cs typeface="Times New Roman"/>
              </a:rPr>
              <a:t>	</a:t>
            </a:r>
            <a:r>
              <a:rPr sz="4000" u="heavy" dirty="0">
                <a:uFill>
                  <a:solidFill>
                    <a:srgbClr val="F88556"/>
                  </a:solidFill>
                </a:uFill>
              </a:rPr>
              <a:t>Ağ</a:t>
            </a:r>
            <a:r>
              <a:rPr sz="4000" u="heavy" spc="-105" dirty="0">
                <a:uFill>
                  <a:solidFill>
                    <a:srgbClr val="F88556"/>
                  </a:solidFill>
                </a:uFill>
              </a:rPr>
              <a:t> </a:t>
            </a:r>
            <a:r>
              <a:rPr sz="4000" u="heavy" dirty="0">
                <a:uFill>
                  <a:solidFill>
                    <a:srgbClr val="F88556"/>
                  </a:solidFill>
                </a:uFill>
              </a:rPr>
              <a:t>Bileşenleri</a:t>
            </a:r>
            <a:r>
              <a:rPr sz="4000" u="heavy" spc="-100" dirty="0">
                <a:uFill>
                  <a:solidFill>
                    <a:srgbClr val="F88556"/>
                  </a:solidFill>
                </a:uFill>
              </a:rPr>
              <a:t> </a:t>
            </a:r>
            <a:r>
              <a:rPr sz="4000" u="heavy" spc="-30" dirty="0">
                <a:uFill>
                  <a:solidFill>
                    <a:srgbClr val="F88556"/>
                  </a:solidFill>
                </a:uFill>
              </a:rPr>
              <a:t>(İstemci-</a:t>
            </a:r>
            <a:r>
              <a:rPr sz="4000" u="heavy" dirty="0">
                <a:uFill>
                  <a:solidFill>
                    <a:srgbClr val="F88556"/>
                  </a:solidFill>
                </a:uFill>
              </a:rPr>
              <a:t>Sunucu,</a:t>
            </a:r>
            <a:r>
              <a:rPr sz="4000" u="heavy" spc="-65" dirty="0">
                <a:uFill>
                  <a:solidFill>
                    <a:srgbClr val="F88556"/>
                  </a:solidFill>
                </a:uFill>
              </a:rPr>
              <a:t> </a:t>
            </a:r>
            <a:r>
              <a:rPr sz="4000" u="heavy" spc="-10" dirty="0">
                <a:uFill>
                  <a:solidFill>
                    <a:srgbClr val="F88556"/>
                  </a:solidFill>
                </a:uFill>
              </a:rPr>
              <a:t>Protokol) </a:t>
            </a:r>
            <a:endParaRPr sz="4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87805" y="1543049"/>
            <a:ext cx="9542780" cy="2890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69900" marR="6350" indent="-457200" algn="just">
              <a:lnSpc>
                <a:spcPct val="100000"/>
              </a:lnSpc>
              <a:spcBef>
                <a:spcPts val="95"/>
              </a:spcBef>
              <a:buClr>
                <a:srgbClr val="5B9BD4"/>
              </a:buClr>
              <a:buSzPct val="80357"/>
              <a:buFont typeface="Wingdings"/>
              <a:buChar char=""/>
              <a:tabLst>
                <a:tab pos="469900" algn="l"/>
              </a:tabLst>
            </a:pPr>
            <a:r>
              <a:rPr sz="2800" b="1" i="1" dirty="0">
                <a:solidFill>
                  <a:srgbClr val="F34D09"/>
                </a:solidFill>
                <a:latin typeface="Calibri"/>
                <a:cs typeface="Calibri"/>
              </a:rPr>
              <a:t>Sunucu</a:t>
            </a:r>
            <a:r>
              <a:rPr sz="2800" dirty="0">
                <a:latin typeface="Calibri"/>
                <a:cs typeface="Calibri"/>
              </a:rPr>
              <a:t>:</a:t>
            </a:r>
            <a:r>
              <a:rPr sz="2800" spc="640" dirty="0">
                <a:latin typeface="Calibri"/>
                <a:cs typeface="Calibri"/>
              </a:rPr>
              <a:t>  </a:t>
            </a:r>
            <a:r>
              <a:rPr sz="2800" dirty="0">
                <a:latin typeface="Calibri"/>
                <a:cs typeface="Calibri"/>
              </a:rPr>
              <a:t>Bir</a:t>
            </a:r>
            <a:r>
              <a:rPr sz="2800" spc="640" dirty="0">
                <a:latin typeface="Calibri"/>
                <a:cs typeface="Calibri"/>
              </a:rPr>
              <a:t>  </a:t>
            </a:r>
            <a:r>
              <a:rPr sz="2800" dirty="0">
                <a:latin typeface="Calibri"/>
                <a:cs typeface="Calibri"/>
              </a:rPr>
              <a:t>ağda</a:t>
            </a:r>
            <a:r>
              <a:rPr sz="2800" spc="640" dirty="0">
                <a:latin typeface="Calibri"/>
                <a:cs typeface="Calibri"/>
              </a:rPr>
              <a:t>  </a:t>
            </a:r>
            <a:r>
              <a:rPr sz="2800" dirty="0">
                <a:latin typeface="Calibri"/>
                <a:cs typeface="Calibri"/>
              </a:rPr>
              <a:t>diğer</a:t>
            </a:r>
            <a:r>
              <a:rPr sz="2800" spc="640" dirty="0">
                <a:latin typeface="Calibri"/>
                <a:cs typeface="Calibri"/>
              </a:rPr>
              <a:t>  </a:t>
            </a:r>
            <a:r>
              <a:rPr sz="2800" dirty="0">
                <a:latin typeface="Calibri"/>
                <a:cs typeface="Calibri"/>
              </a:rPr>
              <a:t>kullanıcılar</a:t>
            </a:r>
            <a:r>
              <a:rPr sz="2800" spc="650" dirty="0">
                <a:latin typeface="Calibri"/>
                <a:cs typeface="Calibri"/>
              </a:rPr>
              <a:t>  </a:t>
            </a:r>
            <a:r>
              <a:rPr sz="2800" dirty="0">
                <a:latin typeface="Calibri"/>
                <a:cs typeface="Calibri"/>
              </a:rPr>
              <a:t>tarafından</a:t>
            </a:r>
            <a:r>
              <a:rPr sz="2800" spc="640" dirty="0">
                <a:latin typeface="Calibri"/>
                <a:cs typeface="Calibri"/>
              </a:rPr>
              <a:t>  </a:t>
            </a:r>
            <a:r>
              <a:rPr sz="2800" spc="-10" dirty="0">
                <a:latin typeface="Calibri"/>
                <a:cs typeface="Calibri"/>
              </a:rPr>
              <a:t>erişilen </a:t>
            </a:r>
            <a:r>
              <a:rPr sz="2800" dirty="0">
                <a:latin typeface="Calibri"/>
                <a:cs typeface="Calibri"/>
              </a:rPr>
              <a:t>kaynakları</a:t>
            </a:r>
            <a:r>
              <a:rPr sz="2800" spc="21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barındıran</a:t>
            </a:r>
            <a:r>
              <a:rPr sz="2800" spc="2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bilgisayar</a:t>
            </a:r>
            <a:r>
              <a:rPr sz="2800" spc="22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ya</a:t>
            </a:r>
            <a:r>
              <a:rPr sz="2800" spc="2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da</a:t>
            </a:r>
            <a:r>
              <a:rPr sz="2800" spc="22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cihazlardır</a:t>
            </a:r>
            <a:r>
              <a:rPr sz="2800" spc="21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(web,</a:t>
            </a:r>
            <a:r>
              <a:rPr sz="2800" spc="229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dosya, </a:t>
            </a:r>
            <a:r>
              <a:rPr sz="2800" dirty="0">
                <a:latin typeface="Calibri"/>
                <a:cs typeface="Calibri"/>
              </a:rPr>
              <a:t>yazıcı</a:t>
            </a:r>
            <a:r>
              <a:rPr sz="2800" spc="-9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sunucuları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vb.).</a:t>
            </a:r>
            <a:endParaRPr sz="2800" dirty="0">
              <a:latin typeface="Calibri"/>
              <a:cs typeface="Calibri"/>
            </a:endParaRPr>
          </a:p>
          <a:p>
            <a:pPr marL="469900" marR="5080" indent="-457200" algn="just">
              <a:lnSpc>
                <a:spcPct val="100800"/>
              </a:lnSpc>
              <a:spcBef>
                <a:spcPts val="1175"/>
              </a:spcBef>
              <a:buClr>
                <a:srgbClr val="5B9BD4"/>
              </a:buClr>
              <a:buSzPct val="80357"/>
              <a:buFont typeface="Wingdings"/>
              <a:buChar char=""/>
              <a:tabLst>
                <a:tab pos="469900" algn="l"/>
              </a:tabLst>
            </a:pPr>
            <a:r>
              <a:rPr sz="2800" b="1" i="1" dirty="0">
                <a:solidFill>
                  <a:srgbClr val="F34D09"/>
                </a:solidFill>
                <a:latin typeface="Calibri"/>
                <a:cs typeface="Calibri"/>
              </a:rPr>
              <a:t>İstemci</a:t>
            </a:r>
            <a:r>
              <a:rPr sz="2800" dirty="0">
                <a:latin typeface="Calibri"/>
                <a:cs typeface="Calibri"/>
              </a:rPr>
              <a:t>:</a:t>
            </a:r>
            <a:r>
              <a:rPr sz="2800" spc="10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İnternette</a:t>
            </a:r>
            <a:r>
              <a:rPr sz="2800" spc="9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bilgi</a:t>
            </a:r>
            <a:r>
              <a:rPr sz="2800" spc="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veya</a:t>
            </a:r>
            <a:r>
              <a:rPr sz="2800" spc="9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hizmet</a:t>
            </a:r>
            <a:r>
              <a:rPr sz="2800" spc="9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almak</a:t>
            </a:r>
            <a:r>
              <a:rPr sz="2800" spc="9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için</a:t>
            </a:r>
            <a:r>
              <a:rPr sz="2800" spc="10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sunucuya</a:t>
            </a:r>
            <a:r>
              <a:rPr sz="2800" spc="114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istek </a:t>
            </a:r>
            <a:r>
              <a:rPr sz="2800" dirty="0">
                <a:latin typeface="Calibri"/>
                <a:cs typeface="Calibri"/>
              </a:rPr>
              <a:t>gönderen</a:t>
            </a:r>
            <a:r>
              <a:rPr sz="2800" spc="-10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cihaz</a:t>
            </a:r>
            <a:r>
              <a:rPr sz="2800" spc="-114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veya</a:t>
            </a:r>
            <a:r>
              <a:rPr sz="2800" spc="-10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programdır.</a:t>
            </a:r>
            <a:endParaRPr sz="2800" dirty="0">
              <a:latin typeface="Calibri"/>
              <a:cs typeface="Calibri"/>
            </a:endParaRPr>
          </a:p>
          <a:p>
            <a:pPr marL="469265" indent="-456565" algn="just">
              <a:lnSpc>
                <a:spcPct val="100000"/>
              </a:lnSpc>
              <a:spcBef>
                <a:spcPts val="1175"/>
              </a:spcBef>
              <a:buClr>
                <a:srgbClr val="5B9BD4"/>
              </a:buClr>
              <a:buSzPct val="80357"/>
              <a:buFont typeface="Wingdings"/>
              <a:buChar char=""/>
              <a:tabLst>
                <a:tab pos="469265" algn="l"/>
              </a:tabLst>
            </a:pPr>
            <a:r>
              <a:rPr sz="2800" b="1" i="1" dirty="0">
                <a:solidFill>
                  <a:srgbClr val="F34D09"/>
                </a:solidFill>
                <a:latin typeface="Calibri"/>
                <a:cs typeface="Calibri"/>
              </a:rPr>
              <a:t>Protokol</a:t>
            </a:r>
            <a:r>
              <a:rPr sz="2800" dirty="0">
                <a:latin typeface="Calibri"/>
                <a:cs typeface="Calibri"/>
              </a:rPr>
              <a:t>:</a:t>
            </a:r>
            <a:r>
              <a:rPr sz="2800" spc="3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İstemci</a:t>
            </a:r>
            <a:r>
              <a:rPr sz="2800" spc="3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ve</a:t>
            </a:r>
            <a:r>
              <a:rPr sz="2800" spc="3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sunucu</a:t>
            </a:r>
            <a:r>
              <a:rPr sz="2800" spc="3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arasındaki</a:t>
            </a:r>
            <a:r>
              <a:rPr sz="2800" spc="3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veri</a:t>
            </a:r>
            <a:r>
              <a:rPr sz="2800" spc="3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alışverişinin</a:t>
            </a:r>
            <a:r>
              <a:rPr sz="2800" spc="35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nasıl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19393" y="5904382"/>
            <a:ext cx="194945" cy="71310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r>
              <a:rPr sz="1200" spc="-10" dirty="0">
                <a:solidFill>
                  <a:srgbClr val="FFFFFF"/>
                </a:solidFill>
                <a:latin typeface="Times New Roman"/>
                <a:cs typeface="Times New Roman"/>
              </a:rPr>
              <a:t>22.09.2025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09091" y="170179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8</a:t>
            </a:r>
            <a:endParaRPr sz="1800">
              <a:latin typeface="Microsoft Sans Serif"/>
              <a:cs typeface="Microsoft Sans Serif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2781300" y="4841747"/>
            <a:ext cx="7792720" cy="1638300"/>
            <a:chOff x="2781300" y="4841747"/>
            <a:chExt cx="7792720" cy="1638300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935211" y="4841747"/>
              <a:ext cx="1638300" cy="163830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10839" y="5283707"/>
              <a:ext cx="1405127" cy="950976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2788920" y="5960363"/>
              <a:ext cx="603885" cy="173990"/>
            </a:xfrm>
            <a:custGeom>
              <a:avLst/>
              <a:gdLst/>
              <a:ahLst/>
              <a:cxnLst/>
              <a:rect l="l" t="t" r="r" b="b"/>
              <a:pathLst>
                <a:path w="603885" h="173989">
                  <a:moveTo>
                    <a:pt x="603504" y="0"/>
                  </a:moveTo>
                  <a:lnTo>
                    <a:pt x="0" y="0"/>
                  </a:lnTo>
                  <a:lnTo>
                    <a:pt x="0" y="173736"/>
                  </a:lnTo>
                  <a:lnTo>
                    <a:pt x="603504" y="173736"/>
                  </a:lnTo>
                  <a:lnTo>
                    <a:pt x="6035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788920" y="5960363"/>
              <a:ext cx="603885" cy="173990"/>
            </a:xfrm>
            <a:custGeom>
              <a:avLst/>
              <a:gdLst/>
              <a:ahLst/>
              <a:cxnLst/>
              <a:rect l="l" t="t" r="r" b="b"/>
              <a:pathLst>
                <a:path w="603885" h="173989">
                  <a:moveTo>
                    <a:pt x="0" y="173736"/>
                  </a:moveTo>
                  <a:lnTo>
                    <a:pt x="603504" y="173736"/>
                  </a:lnTo>
                  <a:lnTo>
                    <a:pt x="603504" y="0"/>
                  </a:lnTo>
                  <a:lnTo>
                    <a:pt x="0" y="0"/>
                  </a:lnTo>
                  <a:lnTo>
                    <a:pt x="0" y="173736"/>
                  </a:lnTo>
                  <a:close/>
                </a:path>
              </a:pathLst>
            </a:custGeom>
            <a:ln w="1524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2401316" y="6049771"/>
            <a:ext cx="227393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dirty="0">
                <a:latin typeface="Corbel"/>
                <a:cs typeface="Corbel"/>
              </a:rPr>
              <a:t>İstemci</a:t>
            </a:r>
            <a:r>
              <a:rPr sz="2800" b="1" spc="-90" dirty="0">
                <a:latin typeface="Corbel"/>
                <a:cs typeface="Corbel"/>
              </a:rPr>
              <a:t> </a:t>
            </a:r>
            <a:r>
              <a:rPr sz="2800" spc="-10" dirty="0">
                <a:latin typeface="Corbel"/>
                <a:cs typeface="Corbel"/>
              </a:rPr>
              <a:t>(Client)</a:t>
            </a:r>
            <a:endParaRPr sz="2800">
              <a:latin typeface="Corbel"/>
              <a:cs typeface="Corbe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459851" y="6235700"/>
            <a:ext cx="239776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dirty="0">
                <a:latin typeface="Corbel"/>
                <a:cs typeface="Corbel"/>
              </a:rPr>
              <a:t>Sunucu</a:t>
            </a:r>
            <a:r>
              <a:rPr sz="2800" b="1" spc="-95" dirty="0">
                <a:latin typeface="Corbel"/>
                <a:cs typeface="Corbel"/>
              </a:rPr>
              <a:t> </a:t>
            </a:r>
            <a:r>
              <a:rPr sz="2800" spc="-10" dirty="0">
                <a:latin typeface="Corbel"/>
                <a:cs typeface="Corbel"/>
              </a:rPr>
              <a:t>(Server)</a:t>
            </a:r>
            <a:endParaRPr sz="2800">
              <a:latin typeface="Corbel"/>
              <a:cs typeface="Corbe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945004" y="4284779"/>
            <a:ext cx="6057900" cy="1131570"/>
          </a:xfrm>
          <a:prstGeom prst="rect">
            <a:avLst/>
          </a:prstGeom>
        </p:spPr>
        <p:txBody>
          <a:bodyPr vert="horz" wrap="square" lIns="0" tIns="139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95"/>
              </a:spcBef>
            </a:pPr>
            <a:r>
              <a:rPr sz="2800" dirty="0">
                <a:latin typeface="Calibri"/>
                <a:cs typeface="Calibri"/>
              </a:rPr>
              <a:t>yapılacağını</a:t>
            </a:r>
            <a:r>
              <a:rPr sz="2800" spc="-12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belirleyen</a:t>
            </a:r>
            <a:r>
              <a:rPr sz="2800" spc="-11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kurallar</a:t>
            </a:r>
            <a:r>
              <a:rPr sz="2800" spc="-11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bütünüdür.</a:t>
            </a:r>
            <a:endParaRPr sz="2800" dirty="0">
              <a:latin typeface="Calibri"/>
              <a:cs typeface="Calibri"/>
            </a:endParaRPr>
          </a:p>
          <a:p>
            <a:pPr marL="814069">
              <a:lnSpc>
                <a:spcPct val="100000"/>
              </a:lnSpc>
              <a:spcBef>
                <a:spcPts val="990"/>
              </a:spcBef>
            </a:pPr>
            <a:r>
              <a:rPr sz="2800" dirty="0">
                <a:latin typeface="Corbel"/>
                <a:cs typeface="Corbel"/>
              </a:rPr>
              <a:t>Bilgi</a:t>
            </a:r>
            <a:r>
              <a:rPr sz="2800" spc="-45" dirty="0">
                <a:latin typeface="Corbel"/>
                <a:cs typeface="Corbel"/>
              </a:rPr>
              <a:t> </a:t>
            </a:r>
            <a:r>
              <a:rPr sz="2800" spc="-10" dirty="0">
                <a:latin typeface="Corbel"/>
                <a:cs typeface="Corbel"/>
              </a:rPr>
              <a:t>isteyen</a:t>
            </a:r>
            <a:endParaRPr sz="2800" dirty="0">
              <a:latin typeface="Corbel"/>
              <a:cs typeface="Corbel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5356097" y="5388990"/>
            <a:ext cx="2532380" cy="518795"/>
            <a:chOff x="5356097" y="5388990"/>
            <a:chExt cx="2532380" cy="518795"/>
          </a:xfrm>
        </p:grpSpPr>
        <p:sp>
          <p:nvSpPr>
            <p:cNvPr id="16" name="object 16"/>
            <p:cNvSpPr/>
            <p:nvPr/>
          </p:nvSpPr>
          <p:spPr>
            <a:xfrm>
              <a:off x="5356098" y="5388990"/>
              <a:ext cx="2532380" cy="518795"/>
            </a:xfrm>
            <a:custGeom>
              <a:avLst/>
              <a:gdLst/>
              <a:ahLst/>
              <a:cxnLst/>
              <a:rect l="l" t="t" r="r" b="b"/>
              <a:pathLst>
                <a:path w="2532379" h="518795">
                  <a:moveTo>
                    <a:pt x="2493137" y="74930"/>
                  </a:moveTo>
                  <a:lnTo>
                    <a:pt x="2408047" y="24257"/>
                  </a:lnTo>
                  <a:lnTo>
                    <a:pt x="2404999" y="22352"/>
                  </a:lnTo>
                  <a:lnTo>
                    <a:pt x="2401062" y="23368"/>
                  </a:lnTo>
                  <a:lnTo>
                    <a:pt x="2397506" y="29464"/>
                  </a:lnTo>
                  <a:lnTo>
                    <a:pt x="2398522" y="33274"/>
                  </a:lnTo>
                  <a:lnTo>
                    <a:pt x="2401443" y="35052"/>
                  </a:lnTo>
                  <a:lnTo>
                    <a:pt x="2457069" y="68237"/>
                  </a:lnTo>
                  <a:lnTo>
                    <a:pt x="36296" y="44805"/>
                  </a:lnTo>
                  <a:lnTo>
                    <a:pt x="36703" y="44577"/>
                  </a:lnTo>
                  <a:lnTo>
                    <a:pt x="92456" y="12827"/>
                  </a:lnTo>
                  <a:lnTo>
                    <a:pt x="95504" y="11049"/>
                  </a:lnTo>
                  <a:lnTo>
                    <a:pt x="96520" y="7112"/>
                  </a:lnTo>
                  <a:lnTo>
                    <a:pt x="94742" y="4064"/>
                  </a:lnTo>
                  <a:lnTo>
                    <a:pt x="93091" y="1016"/>
                  </a:lnTo>
                  <a:lnTo>
                    <a:pt x="89154" y="0"/>
                  </a:lnTo>
                  <a:lnTo>
                    <a:pt x="86106" y="1778"/>
                  </a:lnTo>
                  <a:lnTo>
                    <a:pt x="0" y="50800"/>
                  </a:lnTo>
                  <a:lnTo>
                    <a:pt x="85090" y="101600"/>
                  </a:lnTo>
                  <a:lnTo>
                    <a:pt x="88138" y="103378"/>
                  </a:lnTo>
                  <a:lnTo>
                    <a:pt x="92075" y="102362"/>
                  </a:lnTo>
                  <a:lnTo>
                    <a:pt x="93853" y="99441"/>
                  </a:lnTo>
                  <a:lnTo>
                    <a:pt x="95631" y="96393"/>
                  </a:lnTo>
                  <a:lnTo>
                    <a:pt x="94615" y="92456"/>
                  </a:lnTo>
                  <a:lnTo>
                    <a:pt x="91694" y="90678"/>
                  </a:lnTo>
                  <a:lnTo>
                    <a:pt x="36055" y="57505"/>
                  </a:lnTo>
                  <a:lnTo>
                    <a:pt x="2457043" y="80937"/>
                  </a:lnTo>
                  <a:lnTo>
                    <a:pt x="2400681" y="113030"/>
                  </a:lnTo>
                  <a:lnTo>
                    <a:pt x="2397633" y="114808"/>
                  </a:lnTo>
                  <a:lnTo>
                    <a:pt x="2396617" y="118618"/>
                  </a:lnTo>
                  <a:lnTo>
                    <a:pt x="2398395" y="121666"/>
                  </a:lnTo>
                  <a:lnTo>
                    <a:pt x="2400046" y="124714"/>
                  </a:lnTo>
                  <a:lnTo>
                    <a:pt x="2403983" y="125857"/>
                  </a:lnTo>
                  <a:lnTo>
                    <a:pt x="2407031" y="124079"/>
                  </a:lnTo>
                  <a:lnTo>
                    <a:pt x="2482227" y="81153"/>
                  </a:lnTo>
                  <a:lnTo>
                    <a:pt x="2493137" y="74930"/>
                  </a:lnTo>
                  <a:close/>
                </a:path>
                <a:path w="2532379" h="518795">
                  <a:moveTo>
                    <a:pt x="2532088" y="464921"/>
                  </a:moveTo>
                  <a:lnTo>
                    <a:pt x="2521254" y="458584"/>
                  </a:lnTo>
                  <a:lnTo>
                    <a:pt x="2443353" y="413258"/>
                  </a:lnTo>
                  <a:lnTo>
                    <a:pt x="2439543" y="414286"/>
                  </a:lnTo>
                  <a:lnTo>
                    <a:pt x="2435987" y="420344"/>
                  </a:lnTo>
                  <a:lnTo>
                    <a:pt x="2437003" y="424230"/>
                  </a:lnTo>
                  <a:lnTo>
                    <a:pt x="2495956" y="458584"/>
                  </a:lnTo>
                  <a:lnTo>
                    <a:pt x="60032" y="460400"/>
                  </a:lnTo>
                  <a:lnTo>
                    <a:pt x="115951" y="427736"/>
                  </a:lnTo>
                  <a:lnTo>
                    <a:pt x="118872" y="425970"/>
                  </a:lnTo>
                  <a:lnTo>
                    <a:pt x="120015" y="422084"/>
                  </a:lnTo>
                  <a:lnTo>
                    <a:pt x="116459" y="416026"/>
                  </a:lnTo>
                  <a:lnTo>
                    <a:pt x="112522" y="414997"/>
                  </a:lnTo>
                  <a:lnTo>
                    <a:pt x="49187" y="451993"/>
                  </a:lnTo>
                  <a:lnTo>
                    <a:pt x="49187" y="466775"/>
                  </a:lnTo>
                  <a:lnTo>
                    <a:pt x="39751" y="472249"/>
                  </a:lnTo>
                  <a:lnTo>
                    <a:pt x="49110" y="466775"/>
                  </a:lnTo>
                  <a:lnTo>
                    <a:pt x="45999" y="464921"/>
                  </a:lnTo>
                  <a:lnTo>
                    <a:pt x="49187" y="466775"/>
                  </a:lnTo>
                  <a:lnTo>
                    <a:pt x="49187" y="451993"/>
                  </a:lnTo>
                  <a:lnTo>
                    <a:pt x="23876" y="466775"/>
                  </a:lnTo>
                  <a:lnTo>
                    <a:pt x="112649" y="518401"/>
                  </a:lnTo>
                  <a:lnTo>
                    <a:pt x="116459" y="517385"/>
                  </a:lnTo>
                  <a:lnTo>
                    <a:pt x="120015" y="511314"/>
                  </a:lnTo>
                  <a:lnTo>
                    <a:pt x="118999" y="507428"/>
                  </a:lnTo>
                  <a:lnTo>
                    <a:pt x="60071" y="473113"/>
                  </a:lnTo>
                  <a:lnTo>
                    <a:pt x="36576" y="473113"/>
                  </a:lnTo>
                  <a:lnTo>
                    <a:pt x="60032" y="473100"/>
                  </a:lnTo>
                  <a:lnTo>
                    <a:pt x="2495943" y="471284"/>
                  </a:lnTo>
                  <a:lnTo>
                    <a:pt x="2437003" y="505701"/>
                  </a:lnTo>
                  <a:lnTo>
                    <a:pt x="2435987" y="509587"/>
                  </a:lnTo>
                  <a:lnTo>
                    <a:pt x="2439543" y="515645"/>
                  </a:lnTo>
                  <a:lnTo>
                    <a:pt x="2443480" y="516661"/>
                  </a:lnTo>
                  <a:lnTo>
                    <a:pt x="2521191" y="471284"/>
                  </a:lnTo>
                  <a:lnTo>
                    <a:pt x="2532088" y="464921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6040373" y="5559043"/>
              <a:ext cx="963294" cy="283210"/>
            </a:xfrm>
            <a:custGeom>
              <a:avLst/>
              <a:gdLst/>
              <a:ahLst/>
              <a:cxnLst/>
              <a:rect l="l" t="t" r="r" b="b"/>
              <a:pathLst>
                <a:path w="963295" h="283210">
                  <a:moveTo>
                    <a:pt x="106576" y="48615"/>
                  </a:moveTo>
                  <a:lnTo>
                    <a:pt x="78231" y="48615"/>
                  </a:lnTo>
                  <a:lnTo>
                    <a:pt x="84303" y="254203"/>
                  </a:lnTo>
                  <a:lnTo>
                    <a:pt x="84327" y="255028"/>
                  </a:lnTo>
                  <a:lnTo>
                    <a:pt x="112522" y="254203"/>
                  </a:lnTo>
                  <a:lnTo>
                    <a:pt x="106642" y="50888"/>
                  </a:lnTo>
                  <a:lnTo>
                    <a:pt x="106576" y="48615"/>
                  </a:lnTo>
                  <a:close/>
                </a:path>
                <a:path w="963295" h="283210">
                  <a:moveTo>
                    <a:pt x="183261" y="20065"/>
                  </a:moveTo>
                  <a:lnTo>
                    <a:pt x="0" y="25399"/>
                  </a:lnTo>
                  <a:lnTo>
                    <a:pt x="601" y="45529"/>
                  </a:lnTo>
                  <a:lnTo>
                    <a:pt x="669" y="47790"/>
                  </a:lnTo>
                  <a:lnTo>
                    <a:pt x="762" y="50888"/>
                  </a:lnTo>
                  <a:lnTo>
                    <a:pt x="78231" y="48615"/>
                  </a:lnTo>
                  <a:lnTo>
                    <a:pt x="106576" y="48615"/>
                  </a:lnTo>
                  <a:lnTo>
                    <a:pt x="106552" y="47790"/>
                  </a:lnTo>
                  <a:lnTo>
                    <a:pt x="184023" y="45529"/>
                  </a:lnTo>
                  <a:lnTo>
                    <a:pt x="183261" y="20065"/>
                  </a:lnTo>
                  <a:close/>
                </a:path>
                <a:path w="963295" h="283210">
                  <a:moveTo>
                    <a:pt x="330073" y="11556"/>
                  </a:moveTo>
                  <a:lnTo>
                    <a:pt x="325247" y="11556"/>
                  </a:lnTo>
                  <a:lnTo>
                    <a:pt x="320421" y="11683"/>
                  </a:lnTo>
                  <a:lnTo>
                    <a:pt x="282255" y="17916"/>
                  </a:lnTo>
                  <a:lnTo>
                    <a:pt x="242014" y="40800"/>
                  </a:lnTo>
                  <a:lnTo>
                    <a:pt x="215790" y="77347"/>
                  </a:lnTo>
                  <a:lnTo>
                    <a:pt x="204893" y="124863"/>
                  </a:lnTo>
                  <a:lnTo>
                    <a:pt x="204866" y="125150"/>
                  </a:lnTo>
                  <a:lnTo>
                    <a:pt x="204744" y="136550"/>
                  </a:lnTo>
                  <a:lnTo>
                    <a:pt x="204724" y="138417"/>
                  </a:lnTo>
                  <a:lnTo>
                    <a:pt x="205601" y="151814"/>
                  </a:lnTo>
                  <a:lnTo>
                    <a:pt x="218638" y="197822"/>
                  </a:lnTo>
                  <a:lnTo>
                    <a:pt x="246239" y="230511"/>
                  </a:lnTo>
                  <a:lnTo>
                    <a:pt x="287942" y="248870"/>
                  </a:lnTo>
                  <a:lnTo>
                    <a:pt x="314837" y="252247"/>
                  </a:lnTo>
                  <a:lnTo>
                    <a:pt x="327787" y="252247"/>
                  </a:lnTo>
                  <a:lnTo>
                    <a:pt x="372237" y="245275"/>
                  </a:lnTo>
                  <a:lnTo>
                    <a:pt x="378967" y="242417"/>
                  </a:lnTo>
                  <a:lnTo>
                    <a:pt x="378604" y="230511"/>
                  </a:lnTo>
                  <a:lnTo>
                    <a:pt x="378497" y="227010"/>
                  </a:lnTo>
                  <a:lnTo>
                    <a:pt x="318829" y="227010"/>
                  </a:lnTo>
                  <a:lnTo>
                    <a:pt x="308927" y="226260"/>
                  </a:lnTo>
                  <a:lnTo>
                    <a:pt x="267073" y="211624"/>
                  </a:lnTo>
                  <a:lnTo>
                    <a:pt x="240664" y="177863"/>
                  </a:lnTo>
                  <a:lnTo>
                    <a:pt x="232914" y="138417"/>
                  </a:lnTo>
                  <a:lnTo>
                    <a:pt x="232884" y="124863"/>
                  </a:lnTo>
                  <a:lnTo>
                    <a:pt x="233918" y="113899"/>
                  </a:lnTo>
                  <a:lnTo>
                    <a:pt x="246727" y="77347"/>
                  </a:lnTo>
                  <a:lnTo>
                    <a:pt x="278290" y="47701"/>
                  </a:lnTo>
                  <a:lnTo>
                    <a:pt x="322579" y="36791"/>
                  </a:lnTo>
                  <a:lnTo>
                    <a:pt x="330962" y="36537"/>
                  </a:lnTo>
                  <a:lnTo>
                    <a:pt x="370753" y="36537"/>
                  </a:lnTo>
                  <a:lnTo>
                    <a:pt x="370317" y="22224"/>
                  </a:lnTo>
                  <a:lnTo>
                    <a:pt x="357330" y="14716"/>
                  </a:lnTo>
                  <a:lnTo>
                    <a:pt x="357462" y="14716"/>
                  </a:lnTo>
                  <a:lnTo>
                    <a:pt x="352805" y="13842"/>
                  </a:lnTo>
                  <a:lnTo>
                    <a:pt x="344467" y="12634"/>
                  </a:lnTo>
                  <a:lnTo>
                    <a:pt x="344781" y="12634"/>
                  </a:lnTo>
                  <a:lnTo>
                    <a:pt x="339471" y="12191"/>
                  </a:lnTo>
                  <a:lnTo>
                    <a:pt x="334772" y="11937"/>
                  </a:lnTo>
                  <a:lnTo>
                    <a:pt x="330073" y="11556"/>
                  </a:lnTo>
                  <a:close/>
                </a:path>
                <a:path w="963295" h="283210">
                  <a:moveTo>
                    <a:pt x="378205" y="217462"/>
                  </a:moveTo>
                  <a:lnTo>
                    <a:pt x="337185" y="226618"/>
                  </a:lnTo>
                  <a:lnTo>
                    <a:pt x="332176" y="227010"/>
                  </a:lnTo>
                  <a:lnTo>
                    <a:pt x="378497" y="227010"/>
                  </a:lnTo>
                  <a:lnTo>
                    <a:pt x="378377" y="223088"/>
                  </a:lnTo>
                  <a:lnTo>
                    <a:pt x="378275" y="219725"/>
                  </a:lnTo>
                  <a:lnTo>
                    <a:pt x="378205" y="217462"/>
                  </a:lnTo>
                  <a:close/>
                </a:path>
                <a:path w="963295" h="283210">
                  <a:moveTo>
                    <a:pt x="370753" y="36537"/>
                  </a:moveTo>
                  <a:lnTo>
                    <a:pt x="330962" y="36537"/>
                  </a:lnTo>
                  <a:lnTo>
                    <a:pt x="339471" y="37071"/>
                  </a:lnTo>
                  <a:lnTo>
                    <a:pt x="356108" y="39712"/>
                  </a:lnTo>
                  <a:lnTo>
                    <a:pt x="363854" y="41414"/>
                  </a:lnTo>
                  <a:lnTo>
                    <a:pt x="370966" y="43522"/>
                  </a:lnTo>
                  <a:lnTo>
                    <a:pt x="370850" y="39712"/>
                  </a:lnTo>
                  <a:lnTo>
                    <a:pt x="370753" y="36537"/>
                  </a:lnTo>
                  <a:close/>
                </a:path>
                <a:path w="963295" h="283210">
                  <a:moveTo>
                    <a:pt x="496665" y="11318"/>
                  </a:moveTo>
                  <a:lnTo>
                    <a:pt x="482318" y="11318"/>
                  </a:lnTo>
                  <a:lnTo>
                    <a:pt x="418591" y="13207"/>
                  </a:lnTo>
                  <a:lnTo>
                    <a:pt x="425425" y="244220"/>
                  </a:lnTo>
                  <a:lnTo>
                    <a:pt x="425450" y="245046"/>
                  </a:lnTo>
                  <a:lnTo>
                    <a:pt x="453643" y="244220"/>
                  </a:lnTo>
                  <a:lnTo>
                    <a:pt x="450863" y="149351"/>
                  </a:lnTo>
                  <a:lnTo>
                    <a:pt x="450850" y="148907"/>
                  </a:lnTo>
                  <a:lnTo>
                    <a:pt x="481138" y="148907"/>
                  </a:lnTo>
                  <a:lnTo>
                    <a:pt x="527305" y="140537"/>
                  </a:lnTo>
                  <a:lnTo>
                    <a:pt x="556385" y="123859"/>
                  </a:lnTo>
                  <a:lnTo>
                    <a:pt x="461507" y="123859"/>
                  </a:lnTo>
                  <a:lnTo>
                    <a:pt x="453898" y="123431"/>
                  </a:lnTo>
                  <a:lnTo>
                    <a:pt x="450088" y="123075"/>
                  </a:lnTo>
                  <a:lnTo>
                    <a:pt x="447954" y="47701"/>
                  </a:lnTo>
                  <a:lnTo>
                    <a:pt x="447835" y="43484"/>
                  </a:lnTo>
                  <a:lnTo>
                    <a:pt x="447709" y="39014"/>
                  </a:lnTo>
                  <a:lnTo>
                    <a:pt x="447677" y="37884"/>
                  </a:lnTo>
                  <a:lnTo>
                    <a:pt x="445068" y="37884"/>
                  </a:lnTo>
                  <a:lnTo>
                    <a:pt x="488950" y="36601"/>
                  </a:lnTo>
                  <a:lnTo>
                    <a:pt x="562705" y="36601"/>
                  </a:lnTo>
                  <a:lnTo>
                    <a:pt x="558041" y="31498"/>
                  </a:lnTo>
                  <a:lnTo>
                    <a:pt x="517651" y="13207"/>
                  </a:lnTo>
                  <a:lnTo>
                    <a:pt x="503213" y="11642"/>
                  </a:lnTo>
                  <a:lnTo>
                    <a:pt x="496665" y="11318"/>
                  </a:lnTo>
                  <a:close/>
                </a:path>
                <a:path w="963295" h="283210">
                  <a:moveTo>
                    <a:pt x="481138" y="148907"/>
                  </a:moveTo>
                  <a:lnTo>
                    <a:pt x="450850" y="148907"/>
                  </a:lnTo>
                  <a:lnTo>
                    <a:pt x="459231" y="149351"/>
                  </a:lnTo>
                  <a:lnTo>
                    <a:pt x="472848" y="149351"/>
                  </a:lnTo>
                  <a:lnTo>
                    <a:pt x="481138" y="148907"/>
                  </a:lnTo>
                  <a:close/>
                </a:path>
                <a:path w="963295" h="283210">
                  <a:moveTo>
                    <a:pt x="562705" y="36601"/>
                  </a:moveTo>
                  <a:lnTo>
                    <a:pt x="488950" y="36601"/>
                  </a:lnTo>
                  <a:lnTo>
                    <a:pt x="496443" y="36753"/>
                  </a:lnTo>
                  <a:lnTo>
                    <a:pt x="509397" y="37884"/>
                  </a:lnTo>
                  <a:lnTo>
                    <a:pt x="543559" y="59004"/>
                  </a:lnTo>
                  <a:lnTo>
                    <a:pt x="546202" y="74472"/>
                  </a:lnTo>
                  <a:lnTo>
                    <a:pt x="546480" y="82626"/>
                  </a:lnTo>
                  <a:lnTo>
                    <a:pt x="545337" y="89153"/>
                  </a:lnTo>
                  <a:lnTo>
                    <a:pt x="540257" y="100749"/>
                  </a:lnTo>
                  <a:lnTo>
                    <a:pt x="536104" y="105790"/>
                  </a:lnTo>
                  <a:lnTo>
                    <a:pt x="530351" y="109893"/>
                  </a:lnTo>
                  <a:lnTo>
                    <a:pt x="524636" y="114045"/>
                  </a:lnTo>
                  <a:lnTo>
                    <a:pt x="483510" y="123295"/>
                  </a:lnTo>
                  <a:lnTo>
                    <a:pt x="472265" y="123859"/>
                  </a:lnTo>
                  <a:lnTo>
                    <a:pt x="556385" y="123859"/>
                  </a:lnTo>
                  <a:lnTo>
                    <a:pt x="575833" y="83059"/>
                  </a:lnTo>
                  <a:lnTo>
                    <a:pt x="576072" y="74472"/>
                  </a:lnTo>
                  <a:lnTo>
                    <a:pt x="575048" y="64088"/>
                  </a:lnTo>
                  <a:lnTo>
                    <a:pt x="572738" y="54597"/>
                  </a:lnTo>
                  <a:lnTo>
                    <a:pt x="569142" y="46001"/>
                  </a:lnTo>
                  <a:lnTo>
                    <a:pt x="564260" y="38303"/>
                  </a:lnTo>
                  <a:lnTo>
                    <a:pt x="562705" y="36601"/>
                  </a:lnTo>
                  <a:close/>
                </a:path>
                <a:path w="963295" h="283210">
                  <a:moveTo>
                    <a:pt x="686434" y="5333"/>
                  </a:moveTo>
                  <a:lnTo>
                    <a:pt x="660780" y="6095"/>
                  </a:lnTo>
                  <a:lnTo>
                    <a:pt x="602996" y="283044"/>
                  </a:lnTo>
                  <a:lnTo>
                    <a:pt x="628650" y="282295"/>
                  </a:lnTo>
                  <a:lnTo>
                    <a:pt x="686434" y="5333"/>
                  </a:lnTo>
                  <a:close/>
                </a:path>
                <a:path w="963295" h="283210">
                  <a:moveTo>
                    <a:pt x="747014" y="3555"/>
                  </a:moveTo>
                  <a:lnTo>
                    <a:pt x="718693" y="4317"/>
                  </a:lnTo>
                  <a:lnTo>
                    <a:pt x="725526" y="235445"/>
                  </a:lnTo>
                  <a:lnTo>
                    <a:pt x="725551" y="236270"/>
                  </a:lnTo>
                  <a:lnTo>
                    <a:pt x="753745" y="235445"/>
                  </a:lnTo>
                  <a:lnTo>
                    <a:pt x="747036" y="4317"/>
                  </a:lnTo>
                  <a:lnTo>
                    <a:pt x="747014" y="3555"/>
                  </a:lnTo>
                  <a:close/>
                </a:path>
                <a:path w="963295" h="283210">
                  <a:moveTo>
                    <a:pt x="884203" y="0"/>
                  </a:moveTo>
                  <a:lnTo>
                    <a:pt x="869823" y="0"/>
                  </a:lnTo>
                  <a:lnTo>
                    <a:pt x="805560" y="1777"/>
                  </a:lnTo>
                  <a:lnTo>
                    <a:pt x="812268" y="232905"/>
                  </a:lnTo>
                  <a:lnTo>
                    <a:pt x="812292" y="233730"/>
                  </a:lnTo>
                  <a:lnTo>
                    <a:pt x="840612" y="232905"/>
                  </a:lnTo>
                  <a:lnTo>
                    <a:pt x="837832" y="138036"/>
                  </a:lnTo>
                  <a:lnTo>
                    <a:pt x="837819" y="137579"/>
                  </a:lnTo>
                  <a:lnTo>
                    <a:pt x="868342" y="137579"/>
                  </a:lnTo>
                  <a:lnTo>
                    <a:pt x="873714" y="137290"/>
                  </a:lnTo>
                  <a:lnTo>
                    <a:pt x="914273" y="129216"/>
                  </a:lnTo>
                  <a:lnTo>
                    <a:pt x="943280" y="112538"/>
                  </a:lnTo>
                  <a:lnTo>
                    <a:pt x="848377" y="112538"/>
                  </a:lnTo>
                  <a:lnTo>
                    <a:pt x="840867" y="112115"/>
                  </a:lnTo>
                  <a:lnTo>
                    <a:pt x="837056" y="111759"/>
                  </a:lnTo>
                  <a:lnTo>
                    <a:pt x="834809" y="36372"/>
                  </a:lnTo>
                  <a:lnTo>
                    <a:pt x="834684" y="32169"/>
                  </a:lnTo>
                  <a:lnTo>
                    <a:pt x="834602" y="29400"/>
                  </a:lnTo>
                  <a:lnTo>
                    <a:pt x="834517" y="26542"/>
                  </a:lnTo>
                  <a:lnTo>
                    <a:pt x="875919" y="25272"/>
                  </a:lnTo>
                  <a:lnTo>
                    <a:pt x="949598" y="25272"/>
                  </a:lnTo>
                  <a:lnTo>
                    <a:pt x="944939" y="20161"/>
                  </a:lnTo>
                  <a:lnTo>
                    <a:pt x="904621" y="1777"/>
                  </a:lnTo>
                  <a:lnTo>
                    <a:pt x="890129" y="321"/>
                  </a:lnTo>
                  <a:lnTo>
                    <a:pt x="884203" y="0"/>
                  </a:lnTo>
                  <a:close/>
                </a:path>
                <a:path w="963295" h="283210">
                  <a:moveTo>
                    <a:pt x="868342" y="137579"/>
                  </a:moveTo>
                  <a:lnTo>
                    <a:pt x="837819" y="137579"/>
                  </a:lnTo>
                  <a:lnTo>
                    <a:pt x="846074" y="138036"/>
                  </a:lnTo>
                  <a:lnTo>
                    <a:pt x="859817" y="138036"/>
                  </a:lnTo>
                  <a:lnTo>
                    <a:pt x="868342" y="137579"/>
                  </a:lnTo>
                  <a:close/>
                </a:path>
                <a:path w="963295" h="283210">
                  <a:moveTo>
                    <a:pt x="949598" y="25272"/>
                  </a:moveTo>
                  <a:lnTo>
                    <a:pt x="875919" y="25272"/>
                  </a:lnTo>
                  <a:lnTo>
                    <a:pt x="883411" y="25399"/>
                  </a:lnTo>
                  <a:lnTo>
                    <a:pt x="889889" y="26034"/>
                  </a:lnTo>
                  <a:lnTo>
                    <a:pt x="925956" y="42024"/>
                  </a:lnTo>
                  <a:lnTo>
                    <a:pt x="930528" y="47675"/>
                  </a:lnTo>
                  <a:lnTo>
                    <a:pt x="932815" y="55003"/>
                  </a:lnTo>
                  <a:lnTo>
                    <a:pt x="933158" y="63144"/>
                  </a:lnTo>
                  <a:lnTo>
                    <a:pt x="933247" y="71731"/>
                  </a:lnTo>
                  <a:lnTo>
                    <a:pt x="932179" y="77838"/>
                  </a:lnTo>
                  <a:lnTo>
                    <a:pt x="903985" y="105981"/>
                  </a:lnTo>
                  <a:lnTo>
                    <a:pt x="858922" y="112538"/>
                  </a:lnTo>
                  <a:lnTo>
                    <a:pt x="943280" y="112538"/>
                  </a:lnTo>
                  <a:lnTo>
                    <a:pt x="962747" y="71731"/>
                  </a:lnTo>
                  <a:lnTo>
                    <a:pt x="962896" y="64020"/>
                  </a:lnTo>
                  <a:lnTo>
                    <a:pt x="962914" y="63144"/>
                  </a:lnTo>
                  <a:lnTo>
                    <a:pt x="949714" y="25399"/>
                  </a:lnTo>
                  <a:lnTo>
                    <a:pt x="949598" y="2527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8930131" y="4518786"/>
            <a:ext cx="156781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dirty="0">
                <a:latin typeface="Corbel"/>
                <a:cs typeface="Corbel"/>
              </a:rPr>
              <a:t>Bilgi</a:t>
            </a:r>
            <a:r>
              <a:rPr sz="2800" spc="-45" dirty="0">
                <a:latin typeface="Corbel"/>
                <a:cs typeface="Corbel"/>
              </a:rPr>
              <a:t> </a:t>
            </a:r>
            <a:r>
              <a:rPr sz="2800" spc="-10" dirty="0">
                <a:latin typeface="Corbel"/>
                <a:cs typeface="Corbel"/>
              </a:rPr>
              <a:t>veren</a:t>
            </a:r>
            <a:endParaRPr sz="2800">
              <a:latin typeface="Corbel"/>
              <a:cs typeface="Corbel"/>
            </a:endParaRPr>
          </a:p>
        </p:txBody>
      </p:sp>
      <p:sp>
        <p:nvSpPr>
          <p:cNvPr id="19" name="Metin kutusu 5">
            <a:extLst>
              <a:ext uri="{FF2B5EF4-FFF2-40B4-BE49-F238E27FC236}">
                <a16:creationId xmlns:a16="http://schemas.microsoft.com/office/drawing/2014/main" id="{DB5140C7-DD1E-6220-9265-C7146482736F}"/>
              </a:ext>
            </a:extLst>
          </p:cNvPr>
          <p:cNvSpPr txBox="1"/>
          <p:nvPr/>
        </p:nvSpPr>
        <p:spPr>
          <a:xfrm rot="5400000">
            <a:off x="-969035" y="3036957"/>
            <a:ext cx="2971800" cy="707886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kern="0"/>
            </a:defPPr>
          </a:lstStyle>
          <a:p>
            <a:pPr algn="ctr"/>
            <a:r>
              <a:rPr lang="en-US" sz="4000" b="1" dirty="0">
                <a:solidFill>
                  <a:schemeClr val="bg1"/>
                </a:solidFill>
              </a:rPr>
              <a:t>˗ˏˋ ★ ˎˊ˗</a:t>
            </a:r>
            <a:endParaRPr lang="tr-TR" sz="40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27556" y="669493"/>
            <a:ext cx="22669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05" dirty="0">
                <a:solidFill>
                  <a:srgbClr val="F88556"/>
                </a:solidFill>
                <a:latin typeface="Lucida Sans Unicode"/>
                <a:cs typeface="Lucida Sans Unicode"/>
              </a:rPr>
              <a:t>◤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325372" y="769747"/>
            <a:ext cx="983869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5547360" algn="l"/>
              </a:tabLst>
            </a:pPr>
            <a:r>
              <a:rPr sz="4000" b="0" u="heavy" dirty="0">
                <a:uFill>
                  <a:solidFill>
                    <a:srgbClr val="F88556"/>
                  </a:solidFill>
                </a:uFill>
                <a:latin typeface="Times New Roman"/>
                <a:cs typeface="Times New Roman"/>
              </a:rPr>
              <a:t>	</a:t>
            </a:r>
            <a:r>
              <a:rPr sz="4000" u="heavy" dirty="0">
                <a:uFill>
                  <a:solidFill>
                    <a:srgbClr val="F88556"/>
                  </a:solidFill>
                </a:uFill>
              </a:rPr>
              <a:t>İletişim</a:t>
            </a:r>
            <a:r>
              <a:rPr sz="4000" u="heavy" spc="-135" dirty="0">
                <a:uFill>
                  <a:solidFill>
                    <a:srgbClr val="F88556"/>
                  </a:solidFill>
                </a:uFill>
              </a:rPr>
              <a:t> </a:t>
            </a:r>
            <a:r>
              <a:rPr sz="4000" u="heavy" spc="-10" dirty="0">
                <a:uFill>
                  <a:solidFill>
                    <a:srgbClr val="F88556"/>
                  </a:solidFill>
                </a:uFill>
              </a:rPr>
              <a:t>Protokolleri</a:t>
            </a:r>
            <a:r>
              <a:rPr sz="4000" u="heavy" dirty="0">
                <a:uFill>
                  <a:solidFill>
                    <a:srgbClr val="F88556"/>
                  </a:solidFill>
                </a:uFill>
              </a:rPr>
              <a:t> </a:t>
            </a:r>
            <a:endParaRPr sz="4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87805" y="1562862"/>
            <a:ext cx="9545955" cy="4831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469265" indent="-456565">
              <a:lnSpc>
                <a:spcPct val="100000"/>
              </a:lnSpc>
              <a:spcBef>
                <a:spcPts val="105"/>
              </a:spcBef>
              <a:buClr>
                <a:srgbClr val="5B9BD4"/>
              </a:buClr>
              <a:buSzPct val="78846"/>
              <a:buFont typeface="Wingdings"/>
              <a:buChar char=""/>
              <a:tabLst>
                <a:tab pos="469265" algn="l"/>
              </a:tabLst>
            </a:pPr>
            <a:r>
              <a:rPr sz="2600" b="1" i="1" spc="-20" dirty="0">
                <a:solidFill>
                  <a:srgbClr val="F34D09"/>
                </a:solidFill>
                <a:latin typeface="Calibri"/>
                <a:cs typeface="Calibri"/>
              </a:rPr>
              <a:t>TCP/IP</a:t>
            </a:r>
            <a:r>
              <a:rPr sz="2600" b="1" i="1" spc="-105" dirty="0">
                <a:solidFill>
                  <a:srgbClr val="F34D09"/>
                </a:solidFill>
                <a:latin typeface="Calibri"/>
                <a:cs typeface="Calibri"/>
              </a:rPr>
              <a:t> </a:t>
            </a:r>
            <a:r>
              <a:rPr sz="2600" b="1" i="1" spc="-10" dirty="0">
                <a:solidFill>
                  <a:srgbClr val="F34D09"/>
                </a:solidFill>
                <a:latin typeface="Calibri"/>
                <a:cs typeface="Calibri"/>
              </a:rPr>
              <a:t>Protokolleri:</a:t>
            </a:r>
            <a:endParaRPr sz="2600" dirty="0">
              <a:latin typeface="Calibri"/>
              <a:cs typeface="Calibri"/>
            </a:endParaRPr>
          </a:p>
          <a:p>
            <a:pPr marL="927100" marR="6350" lvl="1" indent="-338455" algn="just">
              <a:lnSpc>
                <a:spcPct val="110300"/>
              </a:lnSpc>
              <a:spcBef>
                <a:spcPts val="2035"/>
              </a:spcBef>
              <a:buClr>
                <a:srgbClr val="5B9BD4"/>
              </a:buClr>
              <a:buSzPct val="79545"/>
              <a:buFont typeface="Wingdings"/>
              <a:buChar char=""/>
              <a:tabLst>
                <a:tab pos="927100" algn="l"/>
              </a:tabLst>
            </a:pPr>
            <a:r>
              <a:rPr sz="2200" b="1" i="1" dirty="0">
                <a:solidFill>
                  <a:srgbClr val="F34D09"/>
                </a:solidFill>
                <a:latin typeface="Calibri"/>
                <a:cs typeface="Calibri"/>
              </a:rPr>
              <a:t>HTTP</a:t>
            </a:r>
            <a:r>
              <a:rPr sz="2200" b="1" i="1" spc="220" dirty="0">
                <a:solidFill>
                  <a:srgbClr val="F34D09"/>
                </a:solidFill>
                <a:latin typeface="Calibri"/>
                <a:cs typeface="Calibri"/>
              </a:rPr>
              <a:t> </a:t>
            </a:r>
            <a:r>
              <a:rPr sz="2200" b="1" i="1" dirty="0">
                <a:solidFill>
                  <a:srgbClr val="F34D09"/>
                </a:solidFill>
                <a:latin typeface="Calibri"/>
                <a:cs typeface="Calibri"/>
              </a:rPr>
              <a:t>(Hypertext</a:t>
            </a:r>
            <a:r>
              <a:rPr sz="2200" b="1" i="1" spc="220" dirty="0">
                <a:solidFill>
                  <a:srgbClr val="F34D09"/>
                </a:solidFill>
                <a:latin typeface="Calibri"/>
                <a:cs typeface="Calibri"/>
              </a:rPr>
              <a:t> </a:t>
            </a:r>
            <a:r>
              <a:rPr sz="2200" b="1" i="1" dirty="0">
                <a:solidFill>
                  <a:srgbClr val="F34D09"/>
                </a:solidFill>
                <a:latin typeface="Calibri"/>
                <a:cs typeface="Calibri"/>
              </a:rPr>
              <a:t>Transfer</a:t>
            </a:r>
            <a:r>
              <a:rPr sz="2200" b="1" i="1" spc="229" dirty="0">
                <a:solidFill>
                  <a:srgbClr val="F34D09"/>
                </a:solidFill>
                <a:latin typeface="Calibri"/>
                <a:cs typeface="Calibri"/>
              </a:rPr>
              <a:t> </a:t>
            </a:r>
            <a:r>
              <a:rPr sz="2200" b="1" i="1" dirty="0">
                <a:solidFill>
                  <a:srgbClr val="F34D09"/>
                </a:solidFill>
                <a:latin typeface="Calibri"/>
                <a:cs typeface="Calibri"/>
              </a:rPr>
              <a:t>Protocol):</a:t>
            </a:r>
            <a:r>
              <a:rPr sz="2200" b="1" i="1" spc="215" dirty="0">
                <a:solidFill>
                  <a:srgbClr val="F34D09"/>
                </a:solidFill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Web</a:t>
            </a:r>
            <a:r>
              <a:rPr sz="2000" spc="18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tarayıcısı</a:t>
            </a:r>
            <a:r>
              <a:rPr sz="2000" spc="17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ile</a:t>
            </a:r>
            <a:r>
              <a:rPr sz="2000" spc="17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sunucu</a:t>
            </a:r>
            <a:r>
              <a:rPr sz="2000" spc="18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arasındaki</a:t>
            </a:r>
            <a:r>
              <a:rPr sz="2000" spc="180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veri </a:t>
            </a:r>
            <a:r>
              <a:rPr sz="2000" dirty="0">
                <a:latin typeface="Calibri"/>
                <a:cs typeface="Calibri"/>
              </a:rPr>
              <a:t>alışverişini</a:t>
            </a:r>
            <a:r>
              <a:rPr sz="2000" spc="-10" dirty="0">
                <a:latin typeface="Calibri"/>
                <a:cs typeface="Calibri"/>
              </a:rPr>
              <a:t> sağlayan,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web</a:t>
            </a:r>
            <a:r>
              <a:rPr sz="2000" spc="-7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sayfalarını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yüklemek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için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kullanılan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protokoldür.</a:t>
            </a:r>
            <a:endParaRPr sz="2000" dirty="0">
              <a:latin typeface="Calibri"/>
              <a:cs typeface="Calibri"/>
            </a:endParaRPr>
          </a:p>
          <a:p>
            <a:pPr marL="920750" marR="5080" indent="-457200" algn="just">
              <a:lnSpc>
                <a:spcPct val="110200"/>
              </a:lnSpc>
              <a:spcBef>
                <a:spcPts val="1935"/>
              </a:spcBef>
              <a:buClr>
                <a:srgbClr val="5B9BD4"/>
              </a:buClr>
              <a:buSzPct val="79166"/>
              <a:buFont typeface="Wingdings"/>
              <a:buChar char=""/>
              <a:tabLst>
                <a:tab pos="920750" algn="l"/>
              </a:tabLst>
            </a:pPr>
            <a:r>
              <a:rPr sz="2400" b="1" i="1" dirty="0">
                <a:solidFill>
                  <a:srgbClr val="F34D09"/>
                </a:solidFill>
                <a:latin typeface="Calibri"/>
                <a:cs typeface="Calibri"/>
              </a:rPr>
              <a:t>HTTPS</a:t>
            </a:r>
            <a:r>
              <a:rPr sz="2400" b="1" i="1" spc="229" dirty="0">
                <a:solidFill>
                  <a:srgbClr val="F34D09"/>
                </a:solidFill>
                <a:latin typeface="Calibri"/>
                <a:cs typeface="Calibri"/>
              </a:rPr>
              <a:t>  </a:t>
            </a:r>
            <a:r>
              <a:rPr sz="2400" b="1" i="1" dirty="0">
                <a:solidFill>
                  <a:srgbClr val="F34D09"/>
                </a:solidFill>
                <a:latin typeface="Calibri"/>
                <a:cs typeface="Calibri"/>
              </a:rPr>
              <a:t>(Hypertext</a:t>
            </a:r>
            <a:r>
              <a:rPr sz="2400" b="1" i="1" spc="229" dirty="0">
                <a:solidFill>
                  <a:srgbClr val="F34D09"/>
                </a:solidFill>
                <a:latin typeface="Calibri"/>
                <a:cs typeface="Calibri"/>
              </a:rPr>
              <a:t>  </a:t>
            </a:r>
            <a:r>
              <a:rPr sz="2400" b="1" i="1" dirty="0">
                <a:solidFill>
                  <a:srgbClr val="F34D09"/>
                </a:solidFill>
                <a:latin typeface="Calibri"/>
                <a:cs typeface="Calibri"/>
              </a:rPr>
              <a:t>Transfer</a:t>
            </a:r>
            <a:r>
              <a:rPr sz="2400" b="1" i="1" spc="229" dirty="0">
                <a:solidFill>
                  <a:srgbClr val="F34D09"/>
                </a:solidFill>
                <a:latin typeface="Calibri"/>
                <a:cs typeface="Calibri"/>
              </a:rPr>
              <a:t>  </a:t>
            </a:r>
            <a:r>
              <a:rPr sz="2400" b="1" i="1" dirty="0">
                <a:solidFill>
                  <a:srgbClr val="F34D09"/>
                </a:solidFill>
                <a:latin typeface="Calibri"/>
                <a:cs typeface="Calibri"/>
              </a:rPr>
              <a:t>Protocol</a:t>
            </a:r>
            <a:r>
              <a:rPr sz="2400" b="1" i="1" spc="225" dirty="0">
                <a:solidFill>
                  <a:srgbClr val="F34D09"/>
                </a:solidFill>
                <a:latin typeface="Calibri"/>
                <a:cs typeface="Calibri"/>
              </a:rPr>
              <a:t>  </a:t>
            </a:r>
            <a:r>
              <a:rPr sz="2400" b="1" i="1" dirty="0">
                <a:solidFill>
                  <a:srgbClr val="F34D09"/>
                </a:solidFill>
                <a:latin typeface="Calibri"/>
                <a:cs typeface="Calibri"/>
              </a:rPr>
              <a:t>Secure):</a:t>
            </a:r>
            <a:r>
              <a:rPr sz="2400" b="1" i="1" spc="235" dirty="0">
                <a:solidFill>
                  <a:srgbClr val="F34D09"/>
                </a:solidFill>
                <a:latin typeface="Calibri"/>
                <a:cs typeface="Calibri"/>
              </a:rPr>
              <a:t>  </a:t>
            </a:r>
            <a:r>
              <a:rPr sz="2200" dirty="0">
                <a:latin typeface="Calibri"/>
                <a:cs typeface="Calibri"/>
              </a:rPr>
              <a:t>HTTP</a:t>
            </a:r>
            <a:r>
              <a:rPr sz="2200" spc="235" dirty="0">
                <a:latin typeface="Calibri"/>
                <a:cs typeface="Calibri"/>
              </a:rPr>
              <a:t>  </a:t>
            </a:r>
            <a:r>
              <a:rPr sz="2200" spc="-10" dirty="0">
                <a:latin typeface="Calibri"/>
                <a:cs typeface="Calibri"/>
              </a:rPr>
              <a:t>protokolünün </a:t>
            </a:r>
            <a:r>
              <a:rPr sz="2200" dirty="0">
                <a:latin typeface="Calibri"/>
                <a:cs typeface="Calibri"/>
              </a:rPr>
              <a:t>güvenli</a:t>
            </a:r>
            <a:r>
              <a:rPr sz="2200" spc="32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sürümüdür;</a:t>
            </a:r>
            <a:r>
              <a:rPr sz="2200" spc="33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verileri</a:t>
            </a:r>
            <a:r>
              <a:rPr sz="2200" spc="33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şifreleyerek</a:t>
            </a:r>
            <a:r>
              <a:rPr sz="2200" spc="33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gönderir</a:t>
            </a:r>
            <a:r>
              <a:rPr sz="2200" spc="34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ve</a:t>
            </a:r>
            <a:r>
              <a:rPr sz="2200" spc="33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alır,</a:t>
            </a:r>
            <a:r>
              <a:rPr sz="2200" spc="33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böylece</a:t>
            </a:r>
            <a:r>
              <a:rPr sz="2200" spc="34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kullanıcı </a:t>
            </a:r>
            <a:r>
              <a:rPr sz="2200" dirty="0">
                <a:latin typeface="Calibri"/>
                <a:cs typeface="Calibri"/>
              </a:rPr>
              <a:t>bilgilerinin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korunmasını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sağlar.</a:t>
            </a:r>
            <a:endParaRPr sz="2200" dirty="0">
              <a:latin typeface="Calibri"/>
              <a:cs typeface="Calibri"/>
            </a:endParaRPr>
          </a:p>
          <a:p>
            <a:pPr marL="920750" indent="-457200">
              <a:lnSpc>
                <a:spcPct val="100000"/>
              </a:lnSpc>
              <a:spcBef>
                <a:spcPts val="2260"/>
              </a:spcBef>
              <a:buClr>
                <a:srgbClr val="5B9BD4"/>
              </a:buClr>
              <a:buSzPct val="79166"/>
              <a:buFont typeface="Wingdings"/>
              <a:buChar char=""/>
              <a:tabLst>
                <a:tab pos="920750" algn="l"/>
              </a:tabLst>
            </a:pPr>
            <a:r>
              <a:rPr sz="2400" b="1" i="1" dirty="0">
                <a:solidFill>
                  <a:srgbClr val="F34D09"/>
                </a:solidFill>
                <a:latin typeface="Calibri"/>
                <a:cs typeface="Calibri"/>
              </a:rPr>
              <a:t>FTP</a:t>
            </a:r>
            <a:r>
              <a:rPr sz="2400" b="1" i="1" spc="40" dirty="0">
                <a:solidFill>
                  <a:srgbClr val="F34D09"/>
                </a:solidFill>
                <a:latin typeface="Calibri"/>
                <a:cs typeface="Calibri"/>
              </a:rPr>
              <a:t> </a:t>
            </a:r>
            <a:r>
              <a:rPr sz="2400" b="1" i="1" dirty="0">
                <a:solidFill>
                  <a:srgbClr val="F34D09"/>
                </a:solidFill>
                <a:latin typeface="Calibri"/>
                <a:cs typeface="Calibri"/>
              </a:rPr>
              <a:t>(File</a:t>
            </a:r>
            <a:r>
              <a:rPr sz="2400" b="1" i="1" spc="45" dirty="0">
                <a:solidFill>
                  <a:srgbClr val="F34D09"/>
                </a:solidFill>
                <a:latin typeface="Calibri"/>
                <a:cs typeface="Calibri"/>
              </a:rPr>
              <a:t> </a:t>
            </a:r>
            <a:r>
              <a:rPr sz="2400" b="1" i="1" dirty="0">
                <a:solidFill>
                  <a:srgbClr val="F34D09"/>
                </a:solidFill>
                <a:latin typeface="Calibri"/>
                <a:cs typeface="Calibri"/>
              </a:rPr>
              <a:t>Transfer</a:t>
            </a:r>
            <a:r>
              <a:rPr sz="2400" b="1" i="1" spc="40" dirty="0">
                <a:solidFill>
                  <a:srgbClr val="F34D09"/>
                </a:solidFill>
                <a:latin typeface="Calibri"/>
                <a:cs typeface="Calibri"/>
              </a:rPr>
              <a:t> </a:t>
            </a:r>
            <a:r>
              <a:rPr sz="2400" b="1" i="1" dirty="0">
                <a:solidFill>
                  <a:srgbClr val="F34D09"/>
                </a:solidFill>
                <a:latin typeface="Calibri"/>
                <a:cs typeface="Calibri"/>
              </a:rPr>
              <a:t>Protocol):</a:t>
            </a:r>
            <a:r>
              <a:rPr sz="2400" b="1" i="1" spc="45" dirty="0">
                <a:solidFill>
                  <a:srgbClr val="F34D09"/>
                </a:solidFill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İstemci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ve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sunucu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arasında dosya</a:t>
            </a:r>
            <a:r>
              <a:rPr sz="2200" spc="-10" dirty="0">
                <a:latin typeface="Calibri"/>
                <a:cs typeface="Calibri"/>
              </a:rPr>
              <a:t> gönderimi</a:t>
            </a:r>
            <a:endParaRPr sz="2200" dirty="0">
              <a:latin typeface="Calibri"/>
              <a:cs typeface="Calibri"/>
            </a:endParaRPr>
          </a:p>
          <a:p>
            <a:pPr marL="920750">
              <a:lnSpc>
                <a:spcPct val="100000"/>
              </a:lnSpc>
              <a:spcBef>
                <a:spcPts val="300"/>
              </a:spcBef>
            </a:pPr>
            <a:r>
              <a:rPr sz="2200" dirty="0">
                <a:latin typeface="Calibri"/>
                <a:cs typeface="Calibri"/>
              </a:rPr>
              <a:t>ve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alımı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yapmak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için</a:t>
            </a:r>
            <a:r>
              <a:rPr sz="2200" spc="-6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kullanılan</a:t>
            </a:r>
            <a:r>
              <a:rPr sz="2200" spc="-6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protokoldür.</a:t>
            </a:r>
            <a:endParaRPr sz="2200" dirty="0">
              <a:latin typeface="Calibri"/>
              <a:cs typeface="Calibri"/>
            </a:endParaRPr>
          </a:p>
          <a:p>
            <a:pPr marL="920750" marR="6350" indent="-457200" algn="just">
              <a:lnSpc>
                <a:spcPct val="109900"/>
              </a:lnSpc>
              <a:spcBef>
                <a:spcPts val="1975"/>
              </a:spcBef>
              <a:buClr>
                <a:srgbClr val="5B9BD4"/>
              </a:buClr>
              <a:buSzPct val="79166"/>
              <a:buFont typeface="Wingdings"/>
              <a:buChar char=""/>
              <a:tabLst>
                <a:tab pos="920750" algn="l"/>
              </a:tabLst>
            </a:pPr>
            <a:r>
              <a:rPr sz="2400" b="1" i="1" dirty="0">
                <a:solidFill>
                  <a:srgbClr val="F34D09"/>
                </a:solidFill>
                <a:latin typeface="Calibri"/>
                <a:cs typeface="Calibri"/>
              </a:rPr>
              <a:t>SMTP</a:t>
            </a:r>
            <a:r>
              <a:rPr sz="2400" b="1" i="1" spc="390" dirty="0">
                <a:solidFill>
                  <a:srgbClr val="F34D09"/>
                </a:solidFill>
                <a:latin typeface="Calibri"/>
                <a:cs typeface="Calibri"/>
              </a:rPr>
              <a:t>  </a:t>
            </a:r>
            <a:r>
              <a:rPr sz="2400" b="1" i="1" dirty="0">
                <a:solidFill>
                  <a:srgbClr val="F34D09"/>
                </a:solidFill>
                <a:latin typeface="Calibri"/>
                <a:cs typeface="Calibri"/>
              </a:rPr>
              <a:t>(Simple</a:t>
            </a:r>
            <a:r>
              <a:rPr sz="2400" b="1" i="1" spc="390" dirty="0">
                <a:solidFill>
                  <a:srgbClr val="F34D09"/>
                </a:solidFill>
                <a:latin typeface="Calibri"/>
                <a:cs typeface="Calibri"/>
              </a:rPr>
              <a:t>  </a:t>
            </a:r>
            <a:r>
              <a:rPr sz="2400" b="1" i="1" dirty="0">
                <a:solidFill>
                  <a:srgbClr val="F34D09"/>
                </a:solidFill>
                <a:latin typeface="Calibri"/>
                <a:cs typeface="Calibri"/>
              </a:rPr>
              <a:t>Mail</a:t>
            </a:r>
            <a:r>
              <a:rPr sz="2400" b="1" i="1" spc="375" dirty="0">
                <a:solidFill>
                  <a:srgbClr val="F34D09"/>
                </a:solidFill>
                <a:latin typeface="Calibri"/>
                <a:cs typeface="Calibri"/>
              </a:rPr>
              <a:t>  </a:t>
            </a:r>
            <a:r>
              <a:rPr sz="2400" b="1" i="1" dirty="0">
                <a:solidFill>
                  <a:srgbClr val="F34D09"/>
                </a:solidFill>
                <a:latin typeface="Calibri"/>
                <a:cs typeface="Calibri"/>
              </a:rPr>
              <a:t>Transfer</a:t>
            </a:r>
            <a:r>
              <a:rPr sz="2400" b="1" i="1" spc="390" dirty="0">
                <a:solidFill>
                  <a:srgbClr val="F34D09"/>
                </a:solidFill>
                <a:latin typeface="Calibri"/>
                <a:cs typeface="Calibri"/>
              </a:rPr>
              <a:t>  </a:t>
            </a:r>
            <a:r>
              <a:rPr sz="2400" b="1" i="1" dirty="0">
                <a:solidFill>
                  <a:srgbClr val="F34D09"/>
                </a:solidFill>
                <a:latin typeface="Calibri"/>
                <a:cs typeface="Calibri"/>
              </a:rPr>
              <a:t>Protocol):</a:t>
            </a:r>
            <a:r>
              <a:rPr sz="2400" b="1" i="1" spc="390" dirty="0">
                <a:solidFill>
                  <a:srgbClr val="F34D09"/>
                </a:solidFill>
                <a:latin typeface="Calibri"/>
                <a:cs typeface="Calibri"/>
              </a:rPr>
              <a:t>  </a:t>
            </a:r>
            <a:r>
              <a:rPr sz="2200" spc="-10" dirty="0">
                <a:latin typeface="Calibri"/>
                <a:cs typeface="Calibri"/>
              </a:rPr>
              <a:t>E-</a:t>
            </a:r>
            <a:r>
              <a:rPr sz="2200" dirty="0">
                <a:latin typeface="Calibri"/>
                <a:cs typeface="Calibri"/>
              </a:rPr>
              <a:t>posta</a:t>
            </a:r>
            <a:r>
              <a:rPr sz="2200" spc="385" dirty="0">
                <a:latin typeface="Calibri"/>
                <a:cs typeface="Calibri"/>
              </a:rPr>
              <a:t>  </a:t>
            </a:r>
            <a:r>
              <a:rPr sz="2200" dirty="0">
                <a:latin typeface="Calibri"/>
                <a:cs typeface="Calibri"/>
              </a:rPr>
              <a:t>mesajlarını</a:t>
            </a:r>
            <a:r>
              <a:rPr sz="2200" spc="385" dirty="0">
                <a:latin typeface="Calibri"/>
                <a:cs typeface="Calibri"/>
              </a:rPr>
              <a:t>  </a:t>
            </a:r>
            <a:r>
              <a:rPr sz="2200" spc="-25" dirty="0">
                <a:latin typeface="Calibri"/>
                <a:cs typeface="Calibri"/>
              </a:rPr>
              <a:t>bir </a:t>
            </a:r>
            <a:r>
              <a:rPr sz="2200" dirty="0">
                <a:latin typeface="Calibri"/>
                <a:cs typeface="Calibri"/>
              </a:rPr>
              <a:t>sunucudan</a:t>
            </a:r>
            <a:r>
              <a:rPr sz="2200" spc="-7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diğerine</a:t>
            </a:r>
            <a:r>
              <a:rPr sz="2200" spc="-5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iletmek</a:t>
            </a:r>
            <a:r>
              <a:rPr sz="2200" spc="-3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için</a:t>
            </a:r>
            <a:r>
              <a:rPr sz="2200" spc="-6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kullanılan</a:t>
            </a:r>
            <a:r>
              <a:rPr sz="2200" spc="-8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protokoldür.</a:t>
            </a:r>
            <a:endParaRPr sz="2200" dirty="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19393" y="5904382"/>
            <a:ext cx="194945" cy="71310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r>
              <a:rPr sz="1200" spc="-10" dirty="0">
                <a:solidFill>
                  <a:srgbClr val="FFFFFF"/>
                </a:solidFill>
                <a:latin typeface="Times New Roman"/>
                <a:cs typeface="Times New Roman"/>
              </a:rPr>
              <a:t>22.09.2025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09091" y="170179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9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7" name="Metin kutusu 5">
            <a:extLst>
              <a:ext uri="{FF2B5EF4-FFF2-40B4-BE49-F238E27FC236}">
                <a16:creationId xmlns:a16="http://schemas.microsoft.com/office/drawing/2014/main" id="{DB5140C7-DD1E-6220-9265-C7146482736F}"/>
              </a:ext>
            </a:extLst>
          </p:cNvPr>
          <p:cNvSpPr txBox="1"/>
          <p:nvPr/>
        </p:nvSpPr>
        <p:spPr>
          <a:xfrm rot="5400000">
            <a:off x="-969035" y="3036957"/>
            <a:ext cx="2971800" cy="707886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kern="0"/>
            </a:defPPr>
          </a:lstStyle>
          <a:p>
            <a:pPr algn="ctr"/>
            <a:r>
              <a:rPr lang="en-US" sz="4000" b="1" dirty="0">
                <a:solidFill>
                  <a:schemeClr val="bg1"/>
                </a:solidFill>
              </a:rPr>
              <a:t>˗ˏˋ ★ ˎˊ˗</a:t>
            </a:r>
            <a:endParaRPr lang="tr-TR" sz="40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</TotalTime>
  <Words>2374</Words>
  <Application>Microsoft Office PowerPoint</Application>
  <PresentationFormat>Geniş ekran</PresentationFormat>
  <Paragraphs>648</Paragraphs>
  <Slides>54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7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54</vt:i4>
      </vt:variant>
    </vt:vector>
  </HeadingPairs>
  <TitlesOfParts>
    <vt:vector size="62" baseType="lpstr">
      <vt:lpstr>Arial</vt:lpstr>
      <vt:lpstr>Calibri</vt:lpstr>
      <vt:lpstr>Corbel</vt:lpstr>
      <vt:lpstr>Lucida Sans Unicode</vt:lpstr>
      <vt:lpstr>Microsoft Sans Serif</vt:lpstr>
      <vt:lpstr>Times New Roman</vt:lpstr>
      <vt:lpstr>Wingdings</vt:lpstr>
      <vt:lpstr>Office Theme</vt:lpstr>
      <vt:lpstr>Internet</vt:lpstr>
      <vt:lpstr>İnternet Nedir?</vt:lpstr>
      <vt:lpstr>İnternet Nedir?</vt:lpstr>
      <vt:lpstr> İnternet’in Tarihçesi </vt:lpstr>
      <vt:lpstr> Ülkemizde İnternet </vt:lpstr>
      <vt:lpstr> İnternet’e Bağlanmak </vt:lpstr>
      <vt:lpstr> Bilgisayar Ağları </vt:lpstr>
      <vt:lpstr> Ağ Bileşenleri (İstemci-Sunucu, Protokol) </vt:lpstr>
      <vt:lpstr> İletişim Protokolleri </vt:lpstr>
      <vt:lpstr>Ağ Cihazları</vt:lpstr>
      <vt:lpstr> Coğrafi Sınıflama </vt:lpstr>
      <vt:lpstr>PowerPoint Sunusu</vt:lpstr>
      <vt:lpstr>IP Adresi</vt:lpstr>
      <vt:lpstr>IP Adresi</vt:lpstr>
      <vt:lpstr> Alan Adı (Domain Name) </vt:lpstr>
      <vt:lpstr> Alan Adı (Domain Name) </vt:lpstr>
      <vt:lpstr>PowerPoint Sunusu</vt:lpstr>
      <vt:lpstr> Alan Adı (Domain Name) </vt:lpstr>
      <vt:lpstr>URL</vt:lpstr>
      <vt:lpstr>URL</vt:lpstr>
      <vt:lpstr>PowerPoint Sunusu</vt:lpstr>
      <vt:lpstr> World Wide Web </vt:lpstr>
      <vt:lpstr>İlk Web Sayfası</vt:lpstr>
      <vt:lpstr>HTML</vt:lpstr>
      <vt:lpstr>HTML</vt:lpstr>
      <vt:lpstr>Web Tarayıcılar</vt:lpstr>
      <vt:lpstr>PowerPoint Sunusu</vt:lpstr>
      <vt:lpstr> Arama Motorları </vt:lpstr>
      <vt:lpstr> Arama Motorları </vt:lpstr>
      <vt:lpstr> Arama Motorları </vt:lpstr>
      <vt:lpstr> Arama Motoru Operatörleri </vt:lpstr>
      <vt:lpstr> Arama Motoru Operatörleri </vt:lpstr>
      <vt:lpstr> Arama Motoru Operatörleri </vt:lpstr>
      <vt:lpstr> Devlet Platformları (.gov.tr) </vt:lpstr>
      <vt:lpstr> Mobil Platformlar </vt:lpstr>
      <vt:lpstr>Yapay Zeka - 1</vt:lpstr>
      <vt:lpstr>Yapay Zeka - 2</vt:lpstr>
      <vt:lpstr>Sosyal Ağlar</vt:lpstr>
      <vt:lpstr> Sosyal Medya Platformları </vt:lpstr>
      <vt:lpstr> Mesajlaşma ve Topluluk Platformları </vt:lpstr>
      <vt:lpstr> Video ve Müzik Akış Platformları </vt:lpstr>
      <vt:lpstr> Dijital Yayın Platformları </vt:lpstr>
      <vt:lpstr> E-Ticaret (Elektronik Ticaret) </vt:lpstr>
      <vt:lpstr> E-Posta Sistemleri </vt:lpstr>
      <vt:lpstr>PowerPoint Sunusu</vt:lpstr>
      <vt:lpstr> E-Posta Bileşenleri </vt:lpstr>
      <vt:lpstr>PowerPoint Sunusu</vt:lpstr>
      <vt:lpstr> Terim ve Kavramlar </vt:lpstr>
      <vt:lpstr> Kötü Amaçlı Yazılımlar (Malware) </vt:lpstr>
      <vt:lpstr> Kötü Amaçlı Yazılımlar </vt:lpstr>
      <vt:lpstr> Kötü Amaçlı Yazılımlar Nasıl Bulaşır? </vt:lpstr>
      <vt:lpstr> Kötü Amaçlı Yazılımlardan Korunmak için </vt:lpstr>
      <vt:lpstr> Güvenlik Programları  Antivirüs, güvenlik yazılımlarının listesi</vt:lpstr>
      <vt:lpstr> Parola Güvenliği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Sunusu</dc:title>
  <dc:creator>Esin Ünal</dc:creator>
  <cp:lastModifiedBy>Halil Arslan</cp:lastModifiedBy>
  <cp:revision>5</cp:revision>
  <dcterms:created xsi:type="dcterms:W3CDTF">2025-10-19T19:08:53Z</dcterms:created>
  <dcterms:modified xsi:type="dcterms:W3CDTF">2026-01-03T10:20:22Z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2025-09-22T00:00:00Z</vt:filetime>
  </property>
  <property fmtid="{D5CDD505-2E9C-101B-9397-08002B2CF9AE}" pid="3" name="Creator">
    <vt:lpwstr>Microsoft® PowerPoint® 2016</vt:lpwstr>
  </property>
  <property fmtid="{D5CDD505-2E9C-101B-9397-08002B2CF9AE}" pid="4" name="LastSaved">
    <vt:filetime>2025-10-19T00:00:00Z</vt:filetime>
  </property>
  <property fmtid="{D5CDD505-2E9C-101B-9397-08002B2CF9AE}" pid="5" name="Producer">
    <vt:lpwstr>Microsoft® PowerPoint® 2016</vt:lpwstr>
  </property>
</Properties>
</file>